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4" r:id="rId2"/>
  </p:sldMasterIdLst>
  <p:notesMasterIdLst>
    <p:notesMasterId r:id="rId16"/>
  </p:notesMasterIdLst>
  <p:sldIdLst>
    <p:sldId id="256" r:id="rId3"/>
    <p:sldId id="257" r:id="rId4"/>
    <p:sldId id="258" r:id="rId5"/>
    <p:sldId id="259" r:id="rId6"/>
    <p:sldId id="260" r:id="rId7"/>
    <p:sldId id="261" r:id="rId8"/>
    <p:sldId id="263" r:id="rId9"/>
    <p:sldId id="264" r:id="rId10"/>
    <p:sldId id="267" r:id="rId11"/>
    <p:sldId id="266" r:id="rId12"/>
    <p:sldId id="268" r:id="rId13"/>
    <p:sldId id="265"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Sturm" initials="BS" lastIdx="3" clrIdx="0">
    <p:extLst>
      <p:ext uri="{19B8F6BF-5375-455C-9EA6-DF929625EA0E}">
        <p15:presenceInfo xmlns:p15="http://schemas.microsoft.com/office/powerpoint/2012/main" userId="86a3e30d0afed2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85915"/>
  </p:normalViewPr>
  <p:slideViewPr>
    <p:cSldViewPr snapToGrid="0" snapToObjects="1">
      <p:cViewPr varScale="1">
        <p:scale>
          <a:sx n="113" d="100"/>
          <a:sy n="113"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4BEA2-6E7C-FA42-83A0-9188FCAFF19A}"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BE67E-6E94-244F-86D4-F654E2B9449C}" type="slidenum">
              <a:rPr lang="en-US" smtClean="0"/>
              <a:t>‹#›</a:t>
            </a:fld>
            <a:endParaRPr lang="en-US"/>
          </a:p>
        </p:txBody>
      </p:sp>
    </p:spTree>
    <p:extLst>
      <p:ext uri="{BB962C8B-B14F-4D97-AF65-F5344CB8AC3E}">
        <p14:creationId xmlns:p14="http://schemas.microsoft.com/office/powerpoint/2010/main" val="340443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going to be presenting on the prediction of mushroom edibility using machine learning.</a:t>
            </a:r>
          </a:p>
        </p:txBody>
      </p:sp>
      <p:sp>
        <p:nvSpPr>
          <p:cNvPr id="4" name="Slide Number Placeholder 3"/>
          <p:cNvSpPr>
            <a:spLocks noGrp="1"/>
          </p:cNvSpPr>
          <p:nvPr>
            <p:ph type="sldNum" sz="quarter" idx="10"/>
          </p:nvPr>
        </p:nvSpPr>
        <p:spPr/>
        <p:txBody>
          <a:bodyPr/>
          <a:lstStyle/>
          <a:p>
            <a:fld id="{4FBBE67E-6E94-244F-86D4-F654E2B9449C}" type="slidenum">
              <a:rPr lang="en-US" smtClean="0"/>
              <a:t>1</a:t>
            </a:fld>
            <a:endParaRPr lang="en-US"/>
          </a:p>
        </p:txBody>
      </p:sp>
    </p:spTree>
    <p:extLst>
      <p:ext uri="{BB962C8B-B14F-4D97-AF65-F5344CB8AC3E}">
        <p14:creationId xmlns:p14="http://schemas.microsoft.com/office/powerpoint/2010/main" val="244857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explored the performance of a couple other models including KNN and Decision Trees, and the accuracy scores were 1.000 in both cases.  Examining the confusion matrix for the KNN model, we can see that we correctly classify all of the mushrooms.  </a:t>
            </a:r>
          </a:p>
        </p:txBody>
      </p:sp>
      <p:sp>
        <p:nvSpPr>
          <p:cNvPr id="4" name="Slide Number Placeholder 3"/>
          <p:cNvSpPr>
            <a:spLocks noGrp="1"/>
          </p:cNvSpPr>
          <p:nvPr>
            <p:ph type="sldNum" sz="quarter" idx="10"/>
          </p:nvPr>
        </p:nvSpPr>
        <p:spPr/>
        <p:txBody>
          <a:bodyPr/>
          <a:lstStyle/>
          <a:p>
            <a:fld id="{4FBBE67E-6E94-244F-86D4-F654E2B9449C}" type="slidenum">
              <a:rPr lang="en-US" smtClean="0"/>
              <a:t>10</a:t>
            </a:fld>
            <a:endParaRPr lang="en-US"/>
          </a:p>
        </p:txBody>
      </p:sp>
    </p:spTree>
    <p:extLst>
      <p:ext uri="{BB962C8B-B14F-4D97-AF65-F5344CB8AC3E}">
        <p14:creationId xmlns:p14="http://schemas.microsoft.com/office/powerpoint/2010/main" val="75144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Revisiting the mushrooms that we were introduced to at the beginning, how would our model do at predicting the edibility of these two mushrooms?  To answer that question, I created two more mushroom instances, one for each of these mushrooms and populated the array of input variables using info I found in my mushroom field guide.  Then I fed it into the KNN model.  </a:t>
            </a:r>
          </a:p>
          <a:p>
            <a:r>
              <a:rPr lang="en-US" b="1" dirty="0"/>
              <a:t>click</a:t>
            </a:r>
          </a:p>
          <a:p>
            <a:r>
              <a:rPr lang="en-US" dirty="0"/>
              <a:t>As you can see, it correctly identified the mushroom on the left as edible and the mushroom on the right as poisonous, so we can be pretty confident in our model.</a:t>
            </a:r>
          </a:p>
        </p:txBody>
      </p:sp>
      <p:sp>
        <p:nvSpPr>
          <p:cNvPr id="4" name="Slide Number Placeholder 3"/>
          <p:cNvSpPr>
            <a:spLocks noGrp="1"/>
          </p:cNvSpPr>
          <p:nvPr>
            <p:ph type="sldNum" sz="quarter" idx="10"/>
          </p:nvPr>
        </p:nvSpPr>
        <p:spPr/>
        <p:txBody>
          <a:bodyPr/>
          <a:lstStyle/>
          <a:p>
            <a:fld id="{4FBBE67E-6E94-244F-86D4-F654E2B9449C}" type="slidenum">
              <a:rPr lang="en-US" smtClean="0"/>
              <a:t>11</a:t>
            </a:fld>
            <a:endParaRPr lang="en-US"/>
          </a:p>
        </p:txBody>
      </p:sp>
    </p:spTree>
    <p:extLst>
      <p:ext uri="{BB962C8B-B14F-4D97-AF65-F5344CB8AC3E}">
        <p14:creationId xmlns:p14="http://schemas.microsoft.com/office/powerpoint/2010/main" val="323356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caveats: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set consisted of 2 mushroom families in which odor plays a big role in identification.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challenging part of mushroom identification is correctly identifying all of the attribute characteristics of your mushroom, which this data set has done for us.</a:t>
            </a:r>
          </a:p>
          <a:p>
            <a:endParaRPr lang="en-US" dirty="0"/>
          </a:p>
        </p:txBody>
      </p:sp>
      <p:sp>
        <p:nvSpPr>
          <p:cNvPr id="4" name="Slide Number Placeholder 3"/>
          <p:cNvSpPr>
            <a:spLocks noGrp="1"/>
          </p:cNvSpPr>
          <p:nvPr>
            <p:ph type="sldNum" sz="quarter" idx="10"/>
          </p:nvPr>
        </p:nvSpPr>
        <p:spPr/>
        <p:txBody>
          <a:bodyPr/>
          <a:lstStyle/>
          <a:p>
            <a:fld id="{4FBBE67E-6E94-244F-86D4-F654E2B9449C}" type="slidenum">
              <a:rPr lang="en-US" smtClean="0"/>
              <a:t>12</a:t>
            </a:fld>
            <a:endParaRPr lang="en-US"/>
          </a:p>
        </p:txBody>
      </p:sp>
    </p:spTree>
    <p:extLst>
      <p:ext uri="{BB962C8B-B14F-4D97-AF65-F5344CB8AC3E}">
        <p14:creationId xmlns:p14="http://schemas.microsoft.com/office/powerpoint/2010/main" val="233657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Hunting for edible mushrooms is an activity that is quite popular in the Bay Area and is also something that I personally really enjoy doing. </a:t>
            </a:r>
          </a:p>
          <a:p>
            <a:r>
              <a:rPr lang="en-US" b="1" dirty="0"/>
              <a:t>Click</a:t>
            </a:r>
          </a:p>
          <a:p>
            <a:r>
              <a:rPr lang="en-US" b="0" dirty="0"/>
              <a:t>Here is a picture of my son and I out on a recent mushroom hunting expedition.</a:t>
            </a:r>
          </a:p>
          <a:p>
            <a:r>
              <a:rPr lang="en-US" b="1" dirty="0"/>
              <a:t>Click</a:t>
            </a:r>
          </a:p>
          <a:p>
            <a:r>
              <a:rPr lang="en-US" b="0" dirty="0"/>
              <a:t>And here is a picture of our trophy.  These are chanterelle mushrooms.  Chanterelles are one of my favorite mushrooms to hunt for and they are easily identifiable and are also delicious.</a:t>
            </a:r>
          </a:p>
        </p:txBody>
      </p:sp>
      <p:sp>
        <p:nvSpPr>
          <p:cNvPr id="4" name="Slide Number Placeholder 3"/>
          <p:cNvSpPr>
            <a:spLocks noGrp="1"/>
          </p:cNvSpPr>
          <p:nvPr>
            <p:ph type="sldNum" sz="quarter" idx="10"/>
          </p:nvPr>
        </p:nvSpPr>
        <p:spPr/>
        <p:txBody>
          <a:bodyPr/>
          <a:lstStyle/>
          <a:p>
            <a:fld id="{4FBBE67E-6E94-244F-86D4-F654E2B9449C}" type="slidenum">
              <a:rPr lang="en-US" smtClean="0"/>
              <a:t>2</a:t>
            </a:fld>
            <a:endParaRPr lang="en-US"/>
          </a:p>
        </p:txBody>
      </p:sp>
    </p:spTree>
    <p:extLst>
      <p:ext uri="{BB962C8B-B14F-4D97-AF65-F5344CB8AC3E}">
        <p14:creationId xmlns:p14="http://schemas.microsoft.com/office/powerpoint/2010/main" val="341196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wouldn’t it be great if you could determine whether a mushroom is poisonous or not with machine learning?  Here are two mushroom species. The one on the left, </a:t>
            </a:r>
            <a:r>
              <a:rPr lang="en-US" dirty="0" err="1"/>
              <a:t>agaricus</a:t>
            </a:r>
            <a:r>
              <a:rPr lang="en-US" dirty="0"/>
              <a:t> </a:t>
            </a:r>
            <a:r>
              <a:rPr lang="en-US" dirty="0" err="1"/>
              <a:t>campestris</a:t>
            </a:r>
            <a:r>
              <a:rPr lang="en-US" dirty="0"/>
              <a:t>, is edible and the one on the right, </a:t>
            </a:r>
            <a:r>
              <a:rPr lang="en-US" dirty="0" err="1"/>
              <a:t>agaricus</a:t>
            </a:r>
            <a:r>
              <a:rPr lang="en-US" dirty="0"/>
              <a:t> </a:t>
            </a:r>
            <a:r>
              <a:rPr lang="en-US" dirty="0" err="1"/>
              <a:t>californicus</a:t>
            </a:r>
            <a:r>
              <a:rPr lang="en-US" dirty="0"/>
              <a:t>, is poisonous.  These mushrooms have many similar traits and appear similarly, but the results of eating both of these mushrooms will be very different.  </a:t>
            </a:r>
          </a:p>
          <a:p>
            <a:r>
              <a:rPr lang="en-US" b="1" dirty="0"/>
              <a:t>click</a:t>
            </a:r>
          </a:p>
          <a:p>
            <a:r>
              <a:rPr lang="en-US" dirty="0"/>
              <a:t>Here is some descriptions I found from </a:t>
            </a:r>
            <a:r>
              <a:rPr lang="en-US" dirty="0" err="1"/>
              <a:t>Mykoweb</a:t>
            </a:r>
            <a:r>
              <a:rPr lang="en-US" dirty="0"/>
              <a:t>, which states that </a:t>
            </a:r>
            <a:r>
              <a:rPr lang="en-US" dirty="0" err="1"/>
              <a:t>Agaricus</a:t>
            </a:r>
            <a:r>
              <a:rPr lang="en-US" dirty="0"/>
              <a:t> </a:t>
            </a:r>
            <a:r>
              <a:rPr lang="en-US" dirty="0" err="1"/>
              <a:t>Californicus</a:t>
            </a:r>
            <a:r>
              <a:rPr lang="en-US" dirty="0"/>
              <a:t> is mildly toxic and may cause G.I. upsets.</a:t>
            </a:r>
          </a:p>
        </p:txBody>
      </p:sp>
      <p:sp>
        <p:nvSpPr>
          <p:cNvPr id="4" name="Slide Number Placeholder 3"/>
          <p:cNvSpPr>
            <a:spLocks noGrp="1"/>
          </p:cNvSpPr>
          <p:nvPr>
            <p:ph type="sldNum" sz="quarter" idx="10"/>
          </p:nvPr>
        </p:nvSpPr>
        <p:spPr/>
        <p:txBody>
          <a:bodyPr/>
          <a:lstStyle/>
          <a:p>
            <a:fld id="{4FBBE67E-6E94-244F-86D4-F654E2B9449C}" type="slidenum">
              <a:rPr lang="en-US" smtClean="0"/>
              <a:t>3</a:t>
            </a:fld>
            <a:endParaRPr lang="en-US"/>
          </a:p>
        </p:txBody>
      </p:sp>
    </p:spTree>
    <p:extLst>
      <p:ext uri="{BB962C8B-B14F-4D97-AF65-F5344CB8AC3E}">
        <p14:creationId xmlns:p14="http://schemas.microsoft.com/office/powerpoint/2010/main" val="346958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examine a few key attributes for each of these mushrooms, we can see that there are some differences.  For this table, in the first column we have the non-poisonous mushroom and in the second column we have the poisonous variety.  The cap color and gill color are similar for both of these mushrooms.  However, the poisonous one has a ring and bruises, whereas the nonpoisonous one doesn’t have either of these traits.  In addition, the poisonous one has an antiseptic odor whereas the nonpoisonous one has a mild or </a:t>
            </a:r>
            <a:r>
              <a:rPr lang="en-US" dirty="0" err="1"/>
              <a:t>mushroomy</a:t>
            </a:r>
            <a:r>
              <a:rPr lang="en-US" dirty="0"/>
              <a:t> odor.</a:t>
            </a:r>
          </a:p>
        </p:txBody>
      </p:sp>
      <p:sp>
        <p:nvSpPr>
          <p:cNvPr id="4" name="Slide Number Placeholder 3"/>
          <p:cNvSpPr>
            <a:spLocks noGrp="1"/>
          </p:cNvSpPr>
          <p:nvPr>
            <p:ph type="sldNum" sz="quarter" idx="10"/>
          </p:nvPr>
        </p:nvSpPr>
        <p:spPr/>
        <p:txBody>
          <a:bodyPr/>
          <a:lstStyle/>
          <a:p>
            <a:fld id="{4FBBE67E-6E94-244F-86D4-F654E2B9449C}" type="slidenum">
              <a:rPr lang="en-US" smtClean="0"/>
              <a:t>4</a:t>
            </a:fld>
            <a:endParaRPr lang="en-US"/>
          </a:p>
        </p:txBody>
      </p:sp>
    </p:spTree>
    <p:extLst>
      <p:ext uri="{BB962C8B-B14F-4D97-AF65-F5344CB8AC3E}">
        <p14:creationId xmlns:p14="http://schemas.microsoft.com/office/powerpoint/2010/main" val="171329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question if we can determine whether a mushroom is poisonous or not with machine learning, I used the UC Irvine Mushroom Data Set.  Some characteristics about this data set are that it consists of mushrooms from 2 different families (</a:t>
            </a:r>
            <a:r>
              <a:rPr lang="en-US" dirty="0" err="1"/>
              <a:t>Agaricus</a:t>
            </a:r>
            <a:r>
              <a:rPr lang="en-US" dirty="0"/>
              <a:t> and </a:t>
            </a:r>
            <a:r>
              <a:rPr lang="en-US" dirty="0" err="1"/>
              <a:t>Lepiota</a:t>
            </a:r>
            <a:r>
              <a:rPr lang="en-US" dirty="0"/>
              <a:t>).  These are all gilled mushrooms.  For instance, the </a:t>
            </a:r>
            <a:r>
              <a:rPr lang="en-US" dirty="0" err="1"/>
              <a:t>Agaricus</a:t>
            </a:r>
            <a:r>
              <a:rPr lang="en-US" dirty="0"/>
              <a:t> family contains the white button mushroom that you would find in your local grocery store.</a:t>
            </a:r>
          </a:p>
          <a:p>
            <a:pPr marL="171450" indent="-171450">
              <a:buFont typeface="Arial" panose="020B0604020202020204" pitchFamily="34" charset="0"/>
              <a:buChar char="•"/>
            </a:pPr>
            <a:r>
              <a:rPr lang="en-US" dirty="0"/>
              <a:t>Data set contains 23 individual species of mushrooms with 8124 total instances.</a:t>
            </a:r>
          </a:p>
          <a:p>
            <a:pPr marL="171450" indent="-171450">
              <a:buFont typeface="Arial" panose="020B0604020202020204" pitchFamily="34" charset="0"/>
              <a:buChar char="•"/>
            </a:pPr>
            <a:r>
              <a:rPr lang="en-US" dirty="0"/>
              <a:t>There are a total of 22 input features, which are all categorical.</a:t>
            </a:r>
          </a:p>
          <a:p>
            <a:pPr marL="171450" indent="-171450">
              <a:buFont typeface="Arial" panose="020B0604020202020204" pitchFamily="34" charset="0"/>
              <a:buChar char="•"/>
            </a:pPr>
            <a:r>
              <a:rPr lang="en-US" dirty="0"/>
              <a:t>The target variable is edibility.</a:t>
            </a:r>
          </a:p>
          <a:p>
            <a:pPr marL="171450" indent="-171450">
              <a:buFont typeface="Arial" panose="020B0604020202020204" pitchFamily="34" charset="0"/>
              <a:buChar char="•"/>
            </a:pPr>
            <a:r>
              <a:rPr lang="en-US" dirty="0"/>
              <a:t>As you can see in the bar plot, this data set is very balanced.  </a:t>
            </a:r>
          </a:p>
        </p:txBody>
      </p:sp>
      <p:sp>
        <p:nvSpPr>
          <p:cNvPr id="4" name="Slide Number Placeholder 3"/>
          <p:cNvSpPr>
            <a:spLocks noGrp="1"/>
          </p:cNvSpPr>
          <p:nvPr>
            <p:ph type="sldNum" sz="quarter" idx="10"/>
          </p:nvPr>
        </p:nvSpPr>
        <p:spPr/>
        <p:txBody>
          <a:bodyPr/>
          <a:lstStyle/>
          <a:p>
            <a:fld id="{4FBBE67E-6E94-244F-86D4-F654E2B9449C}" type="slidenum">
              <a:rPr lang="en-US" smtClean="0"/>
              <a:t>5</a:t>
            </a:fld>
            <a:endParaRPr lang="en-US"/>
          </a:p>
        </p:txBody>
      </p:sp>
    </p:spTree>
    <p:extLst>
      <p:ext uri="{BB962C8B-B14F-4D97-AF65-F5344CB8AC3E}">
        <p14:creationId xmlns:p14="http://schemas.microsoft.com/office/powerpoint/2010/main" val="331891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 features are quite strongly correlated with edibility.  This is a correlation heatmap of the features that are most strong correlated or anti-correlated with edibility.  </a:t>
            </a:r>
          </a:p>
          <a:p>
            <a:r>
              <a:rPr lang="en-US" b="1" dirty="0"/>
              <a:t>Click</a:t>
            </a:r>
          </a:p>
          <a:p>
            <a:r>
              <a:rPr lang="en-US" b="0" dirty="0"/>
              <a:t>Two features that are strongly correlated with edibility are when the Odor is None or when the Odor is Foul.</a:t>
            </a:r>
          </a:p>
        </p:txBody>
      </p:sp>
      <p:sp>
        <p:nvSpPr>
          <p:cNvPr id="4" name="Slide Number Placeholder 3"/>
          <p:cNvSpPr>
            <a:spLocks noGrp="1"/>
          </p:cNvSpPr>
          <p:nvPr>
            <p:ph type="sldNum" sz="quarter" idx="10"/>
          </p:nvPr>
        </p:nvSpPr>
        <p:spPr/>
        <p:txBody>
          <a:bodyPr/>
          <a:lstStyle/>
          <a:p>
            <a:fld id="{4FBBE67E-6E94-244F-86D4-F654E2B9449C}" type="slidenum">
              <a:rPr lang="en-US" smtClean="0"/>
              <a:t>6</a:t>
            </a:fld>
            <a:endParaRPr lang="en-US"/>
          </a:p>
        </p:txBody>
      </p:sp>
    </p:spTree>
    <p:extLst>
      <p:ext uri="{BB962C8B-B14F-4D97-AF65-F5344CB8AC3E}">
        <p14:creationId xmlns:p14="http://schemas.microsoft.com/office/powerpoint/2010/main" val="318433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I ran, which was logistic regression, had really good results.  The accuracy was 0.999.  The confusion matrix shows that we did a really good job in terms of correctly classifying edible and poisonous mushrooms.  However, we did misclassify 3 poisonous mushrooms as edible, so there is still some room for improvement.</a:t>
            </a:r>
          </a:p>
        </p:txBody>
      </p:sp>
      <p:sp>
        <p:nvSpPr>
          <p:cNvPr id="4" name="Slide Number Placeholder 3"/>
          <p:cNvSpPr>
            <a:spLocks noGrp="1"/>
          </p:cNvSpPr>
          <p:nvPr>
            <p:ph type="sldNum" sz="quarter" idx="10"/>
          </p:nvPr>
        </p:nvSpPr>
        <p:spPr/>
        <p:txBody>
          <a:bodyPr/>
          <a:lstStyle/>
          <a:p>
            <a:fld id="{4FBBE67E-6E94-244F-86D4-F654E2B9449C}" type="slidenum">
              <a:rPr lang="en-US" smtClean="0"/>
              <a:t>7</a:t>
            </a:fld>
            <a:endParaRPr lang="en-US"/>
          </a:p>
        </p:txBody>
      </p:sp>
    </p:spTree>
    <p:extLst>
      <p:ext uri="{BB962C8B-B14F-4D97-AF65-F5344CB8AC3E}">
        <p14:creationId xmlns:p14="http://schemas.microsoft.com/office/powerpoint/2010/main" val="331667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features are most important for predicting edibility?  We can answer that question by examining the beta coefficients found after running the logistic regression model.  The most important features are summarized in this table. </a:t>
            </a:r>
          </a:p>
          <a:p>
            <a:r>
              <a:rPr lang="en-US" b="1" dirty="0"/>
              <a:t>Click</a:t>
            </a:r>
          </a:p>
          <a:p>
            <a:r>
              <a:rPr lang="en-US" dirty="0"/>
              <a:t>The positive features are predictive of the mushroom being edible and the negative features are predictive of the mushroom being poisonous.  </a:t>
            </a:r>
          </a:p>
          <a:p>
            <a:r>
              <a:rPr lang="en-US" b="1" dirty="0"/>
              <a:t>Click</a:t>
            </a:r>
          </a:p>
        </p:txBody>
      </p:sp>
      <p:sp>
        <p:nvSpPr>
          <p:cNvPr id="4" name="Slide Number Placeholder 3"/>
          <p:cNvSpPr>
            <a:spLocks noGrp="1"/>
          </p:cNvSpPr>
          <p:nvPr>
            <p:ph type="sldNum" sz="quarter" idx="10"/>
          </p:nvPr>
        </p:nvSpPr>
        <p:spPr/>
        <p:txBody>
          <a:bodyPr/>
          <a:lstStyle/>
          <a:p>
            <a:fld id="{4FBBE67E-6E94-244F-86D4-F654E2B9449C}" type="slidenum">
              <a:rPr lang="en-US" smtClean="0"/>
              <a:t>8</a:t>
            </a:fld>
            <a:endParaRPr lang="en-US"/>
          </a:p>
        </p:txBody>
      </p:sp>
    </p:spTree>
    <p:extLst>
      <p:ext uri="{BB962C8B-B14F-4D97-AF65-F5344CB8AC3E}">
        <p14:creationId xmlns:p14="http://schemas.microsoft.com/office/powerpoint/2010/main" val="176132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mushrooms can be correctly classified just based on two features.  Here I’m showing 2 bar plots.  One for the case where odor=None (this has a positive beta coefficient).  The other for the case where odor=foul (this has a negative beta coefficient).  Clearly, these two features do a good job at separating edible from poisonous mushrooms.</a:t>
            </a:r>
          </a:p>
        </p:txBody>
      </p:sp>
      <p:sp>
        <p:nvSpPr>
          <p:cNvPr id="4" name="Slide Number Placeholder 3"/>
          <p:cNvSpPr>
            <a:spLocks noGrp="1"/>
          </p:cNvSpPr>
          <p:nvPr>
            <p:ph type="sldNum" sz="quarter" idx="10"/>
          </p:nvPr>
        </p:nvSpPr>
        <p:spPr/>
        <p:txBody>
          <a:bodyPr/>
          <a:lstStyle/>
          <a:p>
            <a:fld id="{4FBBE67E-6E94-244F-86D4-F654E2B9449C}" type="slidenum">
              <a:rPr lang="en-US" smtClean="0"/>
              <a:t>9</a:t>
            </a:fld>
            <a:endParaRPr lang="en-US"/>
          </a:p>
        </p:txBody>
      </p:sp>
    </p:spTree>
    <p:extLst>
      <p:ext uri="{BB962C8B-B14F-4D97-AF65-F5344CB8AC3E}">
        <p14:creationId xmlns:p14="http://schemas.microsoft.com/office/powerpoint/2010/main" val="294000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25538" y="3886200"/>
            <a:ext cx="9237662" cy="1752600"/>
          </a:xfrm>
        </p:spPr>
        <p:txBody>
          <a:bodyPr/>
          <a:lstStyle>
            <a:lvl1pPr marL="0" indent="0" algn="l">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14400" y="6377522"/>
            <a:ext cx="2844800" cy="365125"/>
          </a:xfrm>
        </p:spPr>
        <p:txBody>
          <a:bodyPr/>
          <a:lstStyle/>
          <a:p>
            <a:fld id="{D922543D-A46D-DD47-9D46-45DA50D21A6B}"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855200" y="6362704"/>
            <a:ext cx="1422400" cy="365125"/>
          </a:xfrm>
        </p:spPr>
        <p:txBody>
          <a:bodyPr/>
          <a:lstStyle>
            <a:lvl1pPr algn="r">
              <a:defRPr/>
            </a:lvl1pPr>
          </a:lstStyle>
          <a:p>
            <a:fld id="{393FEECB-4008-5E46-9EEC-BD7E66EAFAF0}" type="slidenum">
              <a:rPr lang="en-US" smtClean="0"/>
              <a:t>‹#›</a:t>
            </a:fld>
            <a:endParaRPr lang="en-US"/>
          </a:p>
        </p:txBody>
      </p:sp>
      <p:sp>
        <p:nvSpPr>
          <p:cNvPr id="12" name="Text Placeholder 11">
            <a:extLst>
              <a:ext uri="{FF2B5EF4-FFF2-40B4-BE49-F238E27FC236}">
                <a16:creationId xmlns:a16="http://schemas.microsoft.com/office/drawing/2014/main" id="{95A49EA8-8C38-5148-ACA3-3DC230D45D73}"/>
              </a:ext>
            </a:extLst>
          </p:cNvPr>
          <p:cNvSpPr>
            <a:spLocks noGrp="1"/>
          </p:cNvSpPr>
          <p:nvPr>
            <p:ph type="body" sz="quarter" idx="13"/>
          </p:nvPr>
        </p:nvSpPr>
        <p:spPr>
          <a:xfrm>
            <a:off x="1125538" y="2039938"/>
            <a:ext cx="10602912" cy="1677987"/>
          </a:xfrm>
        </p:spPr>
        <p:txBody>
          <a:bodyPr/>
          <a:lstStyle>
            <a:lvl1pPr>
              <a:defRPr sz="2800"/>
            </a:lvl1pPr>
            <a:lvl2pPr>
              <a:defRPr sz="2000"/>
            </a:lvl2pPr>
          </a:lstStyle>
          <a:p>
            <a:pPr lvl="0"/>
            <a:r>
              <a:rPr lang="en-US" dirty="0"/>
              <a:t>Edit Master text styles</a:t>
            </a:r>
          </a:p>
          <a:p>
            <a:pPr lvl="1"/>
            <a:endParaRPr lang="en-US" dirty="0"/>
          </a:p>
        </p:txBody>
      </p:sp>
    </p:spTree>
    <p:extLst>
      <p:ext uri="{BB962C8B-B14F-4D97-AF65-F5344CB8AC3E}">
        <p14:creationId xmlns:p14="http://schemas.microsoft.com/office/powerpoint/2010/main" val="203700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CD016ED-2560-714A-AA6C-1EA6E76C8542}"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4602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FBF817-C259-5D47-93E3-3EDC5C8AFD4A}"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929774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297360-FC71-784F-AED3-8DB764DD4B01}"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23660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677E2C-BCFF-ED45-91BB-2CA2ED812580}" type="datetime1">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75094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rmAutofit/>
          </a:bodyPr>
          <a:lstStyle>
            <a:lvl1pPr algn="l">
              <a:defRPr sz="2800" b="1"/>
            </a:lvl1pPr>
          </a:lstStyle>
          <a:p>
            <a:r>
              <a:rPr lang="en-US" dirty="0"/>
              <a:t>Click to edit Master title style</a:t>
            </a:r>
          </a:p>
        </p:txBody>
      </p:sp>
      <p:sp>
        <p:nvSpPr>
          <p:cNvPr id="3" name="Subtitle 2"/>
          <p:cNvSpPr>
            <a:spLocks noGrp="1"/>
          </p:cNvSpPr>
          <p:nvPr>
            <p:ph type="subTitle" idx="1"/>
          </p:nvPr>
        </p:nvSpPr>
        <p:spPr>
          <a:xfrm>
            <a:off x="914400" y="3886200"/>
            <a:ext cx="9448800" cy="1752600"/>
          </a:xfrm>
        </p:spPr>
        <p:txBody>
          <a:bodyPr>
            <a:normAutofit/>
          </a:bodyPr>
          <a:lstStyle>
            <a:lvl1pPr marL="0" indent="0" algn="l">
              <a:buNone/>
              <a:defRPr sz="2000" b="1">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6AF19F1-6395-224F-A74F-DED8D4681DD7}"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58315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03EC1C-F490-5A4E-9ACC-2492016D21D5}"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422194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7C55F-B596-5841-8EC2-630748E46444}"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17303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6D6404-F176-864B-AB44-25459A91DA1D}"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045268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E6F9C4-D3D5-BC47-9DD7-1130CC93EF78}" type="datetime1">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62496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78C1BC-D821-9A47-BF1A-AE2F0601C781}" type="datetime1">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4123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E7B3DB4-562B-474A-9AAC-142670ECE7D9}" type="datetime1">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573253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55A92E-4FEA-7049-8F29-FE6C8CFEAB43}" type="datetime1">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991532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E3DA13E-B04D-1B40-BC0F-B78D883B7995}"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33370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1B2646-E8BC-EA4E-98C3-283879196D0A}"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822286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D63BF-D055-1D4E-ABC7-634052912548}"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78924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37F5E3-B25E-8445-AC50-63EC3F7959F5}"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5966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6B9D4-57E5-6C40-9AC6-1D9CD98EEEA1}"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66707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0AC78A-1242-C842-A103-2C8B9D6CC632}" type="datetime1">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
        <p:nvSpPr>
          <p:cNvPr id="7" name="Rectangle 6"/>
          <p:cNvSpPr/>
          <p:nvPr/>
        </p:nvSpPr>
        <p:spPr>
          <a:xfrm>
            <a:off x="5181600" y="12700"/>
            <a:ext cx="1930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
        <p:nvSpPr>
          <p:cNvPr id="8" name="Rectangle 7"/>
          <p:cNvSpPr/>
          <p:nvPr/>
        </p:nvSpPr>
        <p:spPr>
          <a:xfrm>
            <a:off x="33867" y="6616700"/>
            <a:ext cx="7213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95105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2206A4-BF9C-3641-B1F8-3292997807EA}"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82399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ECA9C5-759D-3440-A9D6-6010A4F2B522}" type="datetime1">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95094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51C8AC-A08E-7A48-B47B-9253D726845C}" type="datetime1">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410547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3BEB6-C767-D740-B936-15271875789E}" type="datetime1">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FEECB-4008-5E46-9EEC-BD7E66EAFAF0}" type="slidenum">
              <a:rPr lang="en-US" smtClean="0"/>
              <a:t>‹#›</a:t>
            </a:fld>
            <a:endParaRPr lang="en-US"/>
          </a:p>
        </p:txBody>
      </p:sp>
      <p:sp>
        <p:nvSpPr>
          <p:cNvPr id="5" name="Rectangle 4"/>
          <p:cNvSpPr/>
          <p:nvPr/>
        </p:nvSpPr>
        <p:spPr>
          <a:xfrm>
            <a:off x="0" y="6565900"/>
            <a:ext cx="7112000" cy="274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39836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FDA9813-38BB-0049-BA28-46F65FE7F46A}" type="datetime1">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83201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889907"/>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395A"/>
                </a:solidFill>
              </a:ln>
            </a:endParaRPr>
          </a:p>
        </p:txBody>
      </p:sp>
      <p:sp>
        <p:nvSpPr>
          <p:cNvPr id="2" name="Title Placeholder 1"/>
          <p:cNvSpPr>
            <a:spLocks noGrp="1"/>
          </p:cNvSpPr>
          <p:nvPr>
            <p:ph type="title"/>
          </p:nvPr>
        </p:nvSpPr>
        <p:spPr>
          <a:xfrm>
            <a:off x="609600" y="119512"/>
            <a:ext cx="10972800" cy="77039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208315"/>
            <a:ext cx="10972800" cy="49178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6F1BBF-F12A-8B40-AE96-7C241B692E6B}" type="datetime1">
              <a:rPr lang="en-US" smtClean="0"/>
              <a:t>5/16/18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160000" y="6345772"/>
            <a:ext cx="1422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93FEECB-4008-5E46-9EEC-BD7E66EAFAF0}" type="slidenum">
              <a:rPr lang="en-US" smtClean="0"/>
              <a:t>‹#›</a:t>
            </a:fld>
            <a:endParaRPr lang="en-US"/>
          </a:p>
        </p:txBody>
      </p:sp>
      <p:sp>
        <p:nvSpPr>
          <p:cNvPr id="7" name="Rectangle 1"/>
          <p:cNvSpPr>
            <a:spLocks noChangeArrowheads="1"/>
          </p:cNvSpPr>
          <p:nvPr/>
        </p:nvSpPr>
        <p:spPr bwMode="auto">
          <a:xfrm>
            <a:off x="0" y="-138500"/>
            <a:ext cx="1865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350" b="0" i="0" u="none" strike="noStrike" cap="none" normalizeH="0" baseline="0" dirty="0">
                <a:ln>
                  <a:noFill/>
                </a:ln>
                <a:solidFill>
                  <a:schemeClr val="tx1"/>
                </a:solidFill>
                <a:effectLst/>
                <a:latin typeface="Arial" charset="0"/>
                <a:cs typeface="Arial" charset="0"/>
              </a:rPr>
              <a:t> </a:t>
            </a:r>
          </a:p>
        </p:txBody>
      </p:sp>
    </p:spTree>
    <p:extLst>
      <p:ext uri="{BB962C8B-B14F-4D97-AF65-F5344CB8AC3E}">
        <p14:creationId xmlns:p14="http://schemas.microsoft.com/office/powerpoint/2010/main" val="1811685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1" latinLnBrk="0" hangingPunct="1">
        <a:spcBef>
          <a:spcPct val="0"/>
        </a:spcBef>
        <a:buNone/>
        <a:defRPr sz="2800" b="1" kern="1200">
          <a:solidFill>
            <a:schemeClr val="bg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6BDB4F5-0B26-C642-98A7-E357D85C5642}" type="datetime1">
              <a:rPr lang="en-US" smtClean="0"/>
              <a:t>5/16/18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6E8CE-B7CE-43D4-84E6-9C93D37421A8}" type="slidenum">
              <a:rPr lang="en-US" smtClean="0"/>
              <a:t>‹#›</a:t>
            </a:fld>
            <a:endParaRPr lang="en-US"/>
          </a:p>
        </p:txBody>
      </p:sp>
      <p:sp>
        <p:nvSpPr>
          <p:cNvPr id="8" name="Rectangle 7"/>
          <p:cNvSpPr/>
          <p:nvPr/>
        </p:nvSpPr>
        <p:spPr>
          <a:xfrm>
            <a:off x="0" y="0"/>
            <a:ext cx="12192000" cy="571500"/>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60217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spcBef>
          <a:spcPct val="0"/>
        </a:spcBef>
        <a:buNone/>
        <a:defRPr sz="2800" b="1" kern="1200">
          <a:solidFill>
            <a:schemeClr val="tx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5ADBC-25EA-6647-829A-912B15E3B5CF}"/>
              </a:ext>
            </a:extLst>
          </p:cNvPr>
          <p:cNvSpPr>
            <a:spLocks noGrp="1"/>
          </p:cNvSpPr>
          <p:nvPr>
            <p:ph type="ctrTitle"/>
          </p:nvPr>
        </p:nvSpPr>
        <p:spPr>
          <a:xfrm>
            <a:off x="914400" y="1276988"/>
            <a:ext cx="10363200" cy="1470025"/>
          </a:xfrm>
        </p:spPr>
        <p:txBody>
          <a:bodyPr/>
          <a:lstStyle/>
          <a:p>
            <a:r>
              <a:rPr lang="en-US" dirty="0"/>
              <a:t>The Prediction of Mushroom Edibility Using Machine Learning</a:t>
            </a:r>
          </a:p>
        </p:txBody>
      </p:sp>
      <p:sp>
        <p:nvSpPr>
          <p:cNvPr id="5" name="Subtitle 4">
            <a:extLst>
              <a:ext uri="{FF2B5EF4-FFF2-40B4-BE49-F238E27FC236}">
                <a16:creationId xmlns:a16="http://schemas.microsoft.com/office/drawing/2014/main" id="{7B51C8A2-5708-DB4A-BCF0-0DBA681B48F6}"/>
              </a:ext>
            </a:extLst>
          </p:cNvPr>
          <p:cNvSpPr>
            <a:spLocks noGrp="1"/>
          </p:cNvSpPr>
          <p:nvPr>
            <p:ph type="subTitle" idx="1"/>
          </p:nvPr>
        </p:nvSpPr>
        <p:spPr>
          <a:xfrm>
            <a:off x="914400" y="3886200"/>
            <a:ext cx="4175760" cy="1752600"/>
          </a:xfrm>
        </p:spPr>
        <p:txBody>
          <a:bodyPr/>
          <a:lstStyle/>
          <a:p>
            <a:r>
              <a:rPr lang="en-US" dirty="0">
                <a:solidFill>
                  <a:schemeClr val="tx1">
                    <a:lumMod val="65000"/>
                    <a:lumOff val="35000"/>
                  </a:schemeClr>
                </a:solidFill>
              </a:rPr>
              <a:t>Benjamin W. Sturm</a:t>
            </a:r>
          </a:p>
          <a:p>
            <a:r>
              <a:rPr lang="en-US" dirty="0">
                <a:solidFill>
                  <a:schemeClr val="tx1">
                    <a:lumMod val="65000"/>
                    <a:lumOff val="35000"/>
                  </a:schemeClr>
                </a:solidFill>
              </a:rPr>
              <a:t>bwsturm@gmail.com</a:t>
            </a:r>
          </a:p>
          <a:p>
            <a:r>
              <a:rPr lang="en-US" dirty="0">
                <a:solidFill>
                  <a:schemeClr val="tx1">
                    <a:lumMod val="65000"/>
                    <a:lumOff val="35000"/>
                  </a:schemeClr>
                </a:solidFill>
              </a:rPr>
              <a:t>May 16, 2018</a:t>
            </a:r>
          </a:p>
        </p:txBody>
      </p:sp>
      <p:pic>
        <p:nvPicPr>
          <p:cNvPr id="7" name="Picture 6">
            <a:extLst>
              <a:ext uri="{FF2B5EF4-FFF2-40B4-BE49-F238E27FC236}">
                <a16:creationId xmlns:a16="http://schemas.microsoft.com/office/drawing/2014/main" id="{D122398B-7B88-CE47-89D5-D77BEF0990AC}"/>
              </a:ext>
            </a:extLst>
          </p:cNvPr>
          <p:cNvPicPr>
            <a:picLocks noChangeAspect="1"/>
          </p:cNvPicPr>
          <p:nvPr/>
        </p:nvPicPr>
        <p:blipFill>
          <a:blip r:embed="rId3"/>
          <a:stretch>
            <a:fillRect/>
          </a:stretch>
        </p:blipFill>
        <p:spPr>
          <a:xfrm>
            <a:off x="5295899" y="3101340"/>
            <a:ext cx="4317232" cy="2873837"/>
          </a:xfrm>
          <a:prstGeom prst="rect">
            <a:avLst/>
          </a:prstGeom>
        </p:spPr>
      </p:pic>
    </p:spTree>
    <p:extLst>
      <p:ext uri="{BB962C8B-B14F-4D97-AF65-F5344CB8AC3E}">
        <p14:creationId xmlns:p14="http://schemas.microsoft.com/office/powerpoint/2010/main" val="123942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893A-78F9-8F47-BBE0-4C08ACED9F83}"/>
              </a:ext>
            </a:extLst>
          </p:cNvPr>
          <p:cNvSpPr>
            <a:spLocks noGrp="1"/>
          </p:cNvSpPr>
          <p:nvPr>
            <p:ph type="title"/>
          </p:nvPr>
        </p:nvSpPr>
        <p:spPr/>
        <p:txBody>
          <a:bodyPr/>
          <a:lstStyle/>
          <a:p>
            <a:r>
              <a:rPr lang="en-US" dirty="0"/>
              <a:t>Other models resulted in perfect accuracy</a:t>
            </a:r>
          </a:p>
        </p:txBody>
      </p:sp>
      <p:graphicFrame>
        <p:nvGraphicFramePr>
          <p:cNvPr id="4" name="Content Placeholder 3">
            <a:extLst>
              <a:ext uri="{FF2B5EF4-FFF2-40B4-BE49-F238E27FC236}">
                <a16:creationId xmlns:a16="http://schemas.microsoft.com/office/drawing/2014/main" id="{6EDBF38B-06F8-8E4B-807D-FBF68C472156}"/>
              </a:ext>
            </a:extLst>
          </p:cNvPr>
          <p:cNvGraphicFramePr>
            <a:graphicFrameLocks noGrp="1"/>
          </p:cNvGraphicFramePr>
          <p:nvPr>
            <p:ph idx="1"/>
            <p:extLst>
              <p:ext uri="{D42A27DB-BD31-4B8C-83A1-F6EECF244321}">
                <p14:modId xmlns:p14="http://schemas.microsoft.com/office/powerpoint/2010/main" val="704237227"/>
              </p:ext>
            </p:extLst>
          </p:nvPr>
        </p:nvGraphicFramePr>
        <p:xfrm>
          <a:off x="1066000" y="2800494"/>
          <a:ext cx="5030000" cy="1747520"/>
        </p:xfrm>
        <a:graphic>
          <a:graphicData uri="http://schemas.openxmlformats.org/drawingml/2006/table">
            <a:tbl>
              <a:tblPr firstRow="1" bandRow="1">
                <a:tableStyleId>{5C22544A-7EE6-4342-B048-85BDC9FD1C3A}</a:tableStyleId>
              </a:tblPr>
              <a:tblGrid>
                <a:gridCol w="1006000">
                  <a:extLst>
                    <a:ext uri="{9D8B030D-6E8A-4147-A177-3AD203B41FA5}">
                      <a16:colId xmlns:a16="http://schemas.microsoft.com/office/drawing/2014/main" val="3178115426"/>
                    </a:ext>
                  </a:extLst>
                </a:gridCol>
                <a:gridCol w="1006000">
                  <a:extLst>
                    <a:ext uri="{9D8B030D-6E8A-4147-A177-3AD203B41FA5}">
                      <a16:colId xmlns:a16="http://schemas.microsoft.com/office/drawing/2014/main" val="2553458772"/>
                    </a:ext>
                  </a:extLst>
                </a:gridCol>
                <a:gridCol w="1006000">
                  <a:extLst>
                    <a:ext uri="{9D8B030D-6E8A-4147-A177-3AD203B41FA5}">
                      <a16:colId xmlns:a16="http://schemas.microsoft.com/office/drawing/2014/main" val="2322828706"/>
                    </a:ext>
                  </a:extLst>
                </a:gridCol>
                <a:gridCol w="1006000">
                  <a:extLst>
                    <a:ext uri="{9D8B030D-6E8A-4147-A177-3AD203B41FA5}">
                      <a16:colId xmlns:a16="http://schemas.microsoft.com/office/drawing/2014/main" val="668648159"/>
                    </a:ext>
                  </a:extLst>
                </a:gridCol>
                <a:gridCol w="1006000">
                  <a:extLst>
                    <a:ext uri="{9D8B030D-6E8A-4147-A177-3AD203B41FA5}">
                      <a16:colId xmlns:a16="http://schemas.microsoft.com/office/drawing/2014/main" val="1156295158"/>
                    </a:ext>
                  </a:extLst>
                </a:gridCol>
              </a:tblGrid>
              <a:tr h="370840">
                <a:tc>
                  <a:txBody>
                    <a:bodyPr/>
                    <a:lstStyle/>
                    <a:p>
                      <a:r>
                        <a:rPr lang="en-US" dirty="0"/>
                        <a:t>Model</a:t>
                      </a:r>
                    </a:p>
                  </a:txBody>
                  <a:tcPr/>
                </a:tc>
                <a:tc>
                  <a:txBody>
                    <a:bodyPr/>
                    <a:lstStyle/>
                    <a:p>
                      <a:r>
                        <a:rPr lang="en-US" dirty="0"/>
                        <a:t>Precision</a:t>
                      </a:r>
                    </a:p>
                  </a:txBody>
                  <a:tcPr/>
                </a:tc>
                <a:tc>
                  <a:txBody>
                    <a:bodyPr/>
                    <a:lstStyle/>
                    <a:p>
                      <a:r>
                        <a:rPr lang="en-US" dirty="0"/>
                        <a:t>Recall</a:t>
                      </a:r>
                    </a:p>
                  </a:txBody>
                  <a:tcPr/>
                </a:tc>
                <a:tc>
                  <a:txBody>
                    <a:bodyPr/>
                    <a:lstStyle/>
                    <a:p>
                      <a:r>
                        <a:rPr lang="en-US" dirty="0"/>
                        <a:t>Accuracy</a:t>
                      </a:r>
                    </a:p>
                  </a:txBody>
                  <a:tcPr/>
                </a:tc>
                <a:tc>
                  <a:txBody>
                    <a:bodyPr/>
                    <a:lstStyle/>
                    <a:p>
                      <a:r>
                        <a:rPr lang="en-US" dirty="0"/>
                        <a:t>AUC</a:t>
                      </a:r>
                    </a:p>
                  </a:txBody>
                  <a:tcPr/>
                </a:tc>
                <a:extLst>
                  <a:ext uri="{0D108BD9-81ED-4DB2-BD59-A6C34878D82A}">
                    <a16:rowId xmlns:a16="http://schemas.microsoft.com/office/drawing/2014/main" val="388194666"/>
                  </a:ext>
                </a:extLst>
              </a:tr>
              <a:tr h="370840">
                <a:tc>
                  <a:txBody>
                    <a:bodyPr/>
                    <a:lstStyle/>
                    <a:p>
                      <a:r>
                        <a:rPr lang="en-US" dirty="0"/>
                        <a:t>Logistic Regression</a:t>
                      </a:r>
                    </a:p>
                  </a:txBody>
                  <a:tcPr/>
                </a:tc>
                <a:tc>
                  <a:txBody>
                    <a:bodyPr/>
                    <a:lstStyle/>
                    <a:p>
                      <a:r>
                        <a:rPr lang="en-US" dirty="0"/>
                        <a:t>0.998</a:t>
                      </a:r>
                    </a:p>
                  </a:txBody>
                  <a:tcPr/>
                </a:tc>
                <a:tc>
                  <a:txBody>
                    <a:bodyPr/>
                    <a:lstStyle/>
                    <a:p>
                      <a:r>
                        <a:rPr lang="en-US" dirty="0"/>
                        <a:t>1.000</a:t>
                      </a:r>
                    </a:p>
                  </a:txBody>
                  <a:tcPr/>
                </a:tc>
                <a:tc>
                  <a:txBody>
                    <a:bodyPr/>
                    <a:lstStyle/>
                    <a:p>
                      <a:r>
                        <a:rPr lang="en-US" dirty="0">
                          <a:solidFill>
                            <a:srgbClr val="FF0000"/>
                          </a:solidFill>
                        </a:rPr>
                        <a:t>0.999</a:t>
                      </a:r>
                    </a:p>
                  </a:txBody>
                  <a:tcPr/>
                </a:tc>
                <a:tc>
                  <a:txBody>
                    <a:bodyPr/>
                    <a:lstStyle/>
                    <a:p>
                      <a:r>
                        <a:rPr lang="en-US" dirty="0"/>
                        <a:t>1.000</a:t>
                      </a:r>
                    </a:p>
                  </a:txBody>
                  <a:tcPr/>
                </a:tc>
                <a:extLst>
                  <a:ext uri="{0D108BD9-81ED-4DB2-BD59-A6C34878D82A}">
                    <a16:rowId xmlns:a16="http://schemas.microsoft.com/office/drawing/2014/main" val="1206632922"/>
                  </a:ext>
                </a:extLst>
              </a:tr>
              <a:tr h="370840">
                <a:tc>
                  <a:txBody>
                    <a:bodyPr/>
                    <a:lstStyle/>
                    <a:p>
                      <a:r>
                        <a:rPr lang="en-US" dirty="0"/>
                        <a:t>KNN</a:t>
                      </a:r>
                    </a:p>
                  </a:txBody>
                  <a:tcPr/>
                </a:tc>
                <a:tc>
                  <a:txBody>
                    <a:bodyPr/>
                    <a:lstStyle/>
                    <a:p>
                      <a:r>
                        <a:rPr lang="en-US" dirty="0"/>
                        <a:t>1.000</a:t>
                      </a:r>
                    </a:p>
                  </a:txBody>
                  <a:tcPr/>
                </a:tc>
                <a:tc>
                  <a:txBody>
                    <a:bodyPr/>
                    <a:lstStyle/>
                    <a:p>
                      <a:r>
                        <a:rPr lang="en-US" dirty="0"/>
                        <a:t>1.000</a:t>
                      </a:r>
                    </a:p>
                  </a:txBody>
                  <a:tcPr/>
                </a:tc>
                <a:tc>
                  <a:txBody>
                    <a:bodyPr/>
                    <a:lstStyle/>
                    <a:p>
                      <a:r>
                        <a:rPr lang="en-US" dirty="0">
                          <a:solidFill>
                            <a:srgbClr val="FF0000"/>
                          </a:solidFill>
                        </a:rPr>
                        <a:t>1.000</a:t>
                      </a:r>
                    </a:p>
                  </a:txBody>
                  <a:tcPr/>
                </a:tc>
                <a:tc>
                  <a:txBody>
                    <a:bodyPr/>
                    <a:lstStyle/>
                    <a:p>
                      <a:r>
                        <a:rPr lang="en-US" dirty="0"/>
                        <a:t>1.000</a:t>
                      </a:r>
                    </a:p>
                  </a:txBody>
                  <a:tcPr/>
                </a:tc>
                <a:extLst>
                  <a:ext uri="{0D108BD9-81ED-4DB2-BD59-A6C34878D82A}">
                    <a16:rowId xmlns:a16="http://schemas.microsoft.com/office/drawing/2014/main" val="3200182287"/>
                  </a:ext>
                </a:extLst>
              </a:tr>
              <a:tr h="370840">
                <a:tc>
                  <a:txBody>
                    <a:bodyPr/>
                    <a:lstStyle/>
                    <a:p>
                      <a:r>
                        <a:rPr lang="en-US" dirty="0"/>
                        <a:t>Decision Trees</a:t>
                      </a:r>
                    </a:p>
                  </a:txBody>
                  <a:tcPr/>
                </a:tc>
                <a:tc>
                  <a:txBody>
                    <a:bodyPr/>
                    <a:lstStyle/>
                    <a:p>
                      <a:r>
                        <a:rPr lang="en-US" dirty="0"/>
                        <a:t>1.000</a:t>
                      </a:r>
                    </a:p>
                  </a:txBody>
                  <a:tcPr/>
                </a:tc>
                <a:tc>
                  <a:txBody>
                    <a:bodyPr/>
                    <a:lstStyle/>
                    <a:p>
                      <a:r>
                        <a:rPr lang="en-US" dirty="0"/>
                        <a:t>1.000</a:t>
                      </a:r>
                    </a:p>
                  </a:txBody>
                  <a:tcPr/>
                </a:tc>
                <a:tc>
                  <a:txBody>
                    <a:bodyPr/>
                    <a:lstStyle/>
                    <a:p>
                      <a:r>
                        <a:rPr lang="en-US" dirty="0">
                          <a:solidFill>
                            <a:srgbClr val="FF0000"/>
                          </a:solidFill>
                        </a:rPr>
                        <a:t>1.000</a:t>
                      </a:r>
                    </a:p>
                  </a:txBody>
                  <a:tcPr/>
                </a:tc>
                <a:tc>
                  <a:txBody>
                    <a:bodyPr/>
                    <a:lstStyle/>
                    <a:p>
                      <a:r>
                        <a:rPr lang="en-US" dirty="0"/>
                        <a:t>1.000</a:t>
                      </a:r>
                    </a:p>
                  </a:txBody>
                  <a:tcPr/>
                </a:tc>
                <a:extLst>
                  <a:ext uri="{0D108BD9-81ED-4DB2-BD59-A6C34878D82A}">
                    <a16:rowId xmlns:a16="http://schemas.microsoft.com/office/drawing/2014/main" val="702601587"/>
                  </a:ext>
                </a:extLst>
              </a:tr>
            </a:tbl>
          </a:graphicData>
        </a:graphic>
      </p:graphicFrame>
      <p:sp>
        <p:nvSpPr>
          <p:cNvPr id="5" name="Slide Number Placeholder 4">
            <a:extLst>
              <a:ext uri="{FF2B5EF4-FFF2-40B4-BE49-F238E27FC236}">
                <a16:creationId xmlns:a16="http://schemas.microsoft.com/office/drawing/2014/main" id="{95E14582-6717-964F-9245-39AC20AB47C7}"/>
              </a:ext>
            </a:extLst>
          </p:cNvPr>
          <p:cNvSpPr>
            <a:spLocks noGrp="1"/>
          </p:cNvSpPr>
          <p:nvPr>
            <p:ph type="sldNum" sz="quarter" idx="12"/>
          </p:nvPr>
        </p:nvSpPr>
        <p:spPr/>
        <p:txBody>
          <a:bodyPr/>
          <a:lstStyle/>
          <a:p>
            <a:fld id="{393FEECB-4008-5E46-9EEC-BD7E66EAFAF0}" type="slidenum">
              <a:rPr lang="en-US" smtClean="0"/>
              <a:t>10</a:t>
            </a:fld>
            <a:endParaRPr lang="en-US"/>
          </a:p>
        </p:txBody>
      </p:sp>
      <p:pic>
        <p:nvPicPr>
          <p:cNvPr id="7" name="Picture 6">
            <a:extLst>
              <a:ext uri="{FF2B5EF4-FFF2-40B4-BE49-F238E27FC236}">
                <a16:creationId xmlns:a16="http://schemas.microsoft.com/office/drawing/2014/main" id="{A1A461EA-1F52-E746-A97D-21FFCFBD125C}"/>
              </a:ext>
            </a:extLst>
          </p:cNvPr>
          <p:cNvPicPr>
            <a:picLocks noChangeAspect="1"/>
          </p:cNvPicPr>
          <p:nvPr/>
        </p:nvPicPr>
        <p:blipFill>
          <a:blip r:embed="rId3"/>
          <a:stretch>
            <a:fillRect/>
          </a:stretch>
        </p:blipFill>
        <p:spPr>
          <a:xfrm>
            <a:off x="5909912" y="1065998"/>
            <a:ext cx="8287352" cy="6215514"/>
          </a:xfrm>
          <a:prstGeom prst="rect">
            <a:avLst/>
          </a:prstGeom>
        </p:spPr>
      </p:pic>
    </p:spTree>
    <p:extLst>
      <p:ext uri="{BB962C8B-B14F-4D97-AF65-F5344CB8AC3E}">
        <p14:creationId xmlns:p14="http://schemas.microsoft.com/office/powerpoint/2010/main" val="296496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B220-D824-C946-A165-45F4DAEDE0F2}"/>
              </a:ext>
            </a:extLst>
          </p:cNvPr>
          <p:cNvSpPr>
            <a:spLocks noGrp="1"/>
          </p:cNvSpPr>
          <p:nvPr>
            <p:ph type="title"/>
          </p:nvPr>
        </p:nvSpPr>
        <p:spPr/>
        <p:txBody>
          <a:bodyPr>
            <a:normAutofit fontScale="90000"/>
          </a:bodyPr>
          <a:lstStyle/>
          <a:p>
            <a:r>
              <a:rPr lang="en-US" dirty="0"/>
              <a:t>What would our model predict for the two mushrooms we saw at the beginning?</a:t>
            </a:r>
          </a:p>
        </p:txBody>
      </p:sp>
      <p:sp>
        <p:nvSpPr>
          <p:cNvPr id="4" name="Slide Number Placeholder 3">
            <a:extLst>
              <a:ext uri="{FF2B5EF4-FFF2-40B4-BE49-F238E27FC236}">
                <a16:creationId xmlns:a16="http://schemas.microsoft.com/office/drawing/2014/main" id="{14594162-C16C-5849-A3C6-D15DFB881C98}"/>
              </a:ext>
            </a:extLst>
          </p:cNvPr>
          <p:cNvSpPr>
            <a:spLocks noGrp="1"/>
          </p:cNvSpPr>
          <p:nvPr>
            <p:ph type="sldNum" sz="quarter" idx="12"/>
          </p:nvPr>
        </p:nvSpPr>
        <p:spPr/>
        <p:txBody>
          <a:bodyPr/>
          <a:lstStyle/>
          <a:p>
            <a:fld id="{393FEECB-4008-5E46-9EEC-BD7E66EAFAF0}" type="slidenum">
              <a:rPr lang="en-US" smtClean="0"/>
              <a:t>11</a:t>
            </a:fld>
            <a:endParaRPr lang="en-US"/>
          </a:p>
        </p:txBody>
      </p:sp>
      <p:sp>
        <p:nvSpPr>
          <p:cNvPr id="5" name="Text Placeholder 2">
            <a:extLst>
              <a:ext uri="{FF2B5EF4-FFF2-40B4-BE49-F238E27FC236}">
                <a16:creationId xmlns:a16="http://schemas.microsoft.com/office/drawing/2014/main" id="{2D501A4F-B3C9-2F47-94DA-F03BD9BAC142}"/>
              </a:ext>
            </a:extLst>
          </p:cNvPr>
          <p:cNvSpPr txBox="1">
            <a:spLocks/>
          </p:cNvSpPr>
          <p:nvPr/>
        </p:nvSpPr>
        <p:spPr>
          <a:xfrm>
            <a:off x="609600" y="1535113"/>
            <a:ext cx="5386917" cy="639762"/>
          </a:xfrm>
          <a:prstGeom prst="rect">
            <a:avLst/>
          </a:prstGeom>
        </p:spPr>
        <p:txBody>
          <a:bodyPr vert="horz" lIns="91440" tIns="45720" rIns="91440" bIns="45720" rtlCol="0">
            <a:normAutofit/>
          </a:bodyPr>
          <a:lst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dirty="0" err="1"/>
              <a:t>Agaricus</a:t>
            </a:r>
            <a:r>
              <a:rPr lang="en-US" dirty="0"/>
              <a:t> </a:t>
            </a:r>
            <a:r>
              <a:rPr lang="en-US" dirty="0" err="1"/>
              <a:t>Campestris</a:t>
            </a:r>
            <a:r>
              <a:rPr lang="en-US" dirty="0"/>
              <a:t> (Non-poisonous)</a:t>
            </a:r>
          </a:p>
        </p:txBody>
      </p:sp>
      <p:pic>
        <p:nvPicPr>
          <p:cNvPr id="6" name="Content Placeholder 7">
            <a:extLst>
              <a:ext uri="{FF2B5EF4-FFF2-40B4-BE49-F238E27FC236}">
                <a16:creationId xmlns:a16="http://schemas.microsoft.com/office/drawing/2014/main" id="{005F4A93-9F66-9240-8AAE-FECCEEBA784C}"/>
              </a:ext>
            </a:extLst>
          </p:cNvPr>
          <p:cNvPicPr>
            <a:picLocks noChangeAspect="1"/>
          </p:cNvPicPr>
          <p:nvPr/>
        </p:nvPicPr>
        <p:blipFill>
          <a:blip r:embed="rId3"/>
          <a:stretch>
            <a:fillRect/>
          </a:stretch>
        </p:blipFill>
        <p:spPr>
          <a:xfrm>
            <a:off x="1434164" y="2325927"/>
            <a:ext cx="3250653" cy="2437990"/>
          </a:xfrm>
          <a:prstGeom prst="rect">
            <a:avLst/>
          </a:prstGeom>
        </p:spPr>
      </p:pic>
      <p:sp>
        <p:nvSpPr>
          <p:cNvPr id="7" name="Text Placeholder 4">
            <a:extLst>
              <a:ext uri="{FF2B5EF4-FFF2-40B4-BE49-F238E27FC236}">
                <a16:creationId xmlns:a16="http://schemas.microsoft.com/office/drawing/2014/main" id="{F785EF35-1678-F04C-BC7F-B752D9F93C58}"/>
              </a:ext>
            </a:extLst>
          </p:cNvPr>
          <p:cNvSpPr txBox="1">
            <a:spLocks/>
          </p:cNvSpPr>
          <p:nvPr/>
        </p:nvSpPr>
        <p:spPr>
          <a:xfrm>
            <a:off x="6193369" y="1535113"/>
            <a:ext cx="5389033" cy="639762"/>
          </a:xfrm>
          <a:prstGeom prst="rect">
            <a:avLst/>
          </a:prstGeom>
        </p:spPr>
        <p:txBody>
          <a:bodyPr/>
          <a:lst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a:t>Agaricus Californicus (Poisonous)</a:t>
            </a:r>
            <a:endParaRPr lang="en-US" dirty="0"/>
          </a:p>
        </p:txBody>
      </p:sp>
      <p:pic>
        <p:nvPicPr>
          <p:cNvPr id="8" name="Content Placeholder 9">
            <a:extLst>
              <a:ext uri="{FF2B5EF4-FFF2-40B4-BE49-F238E27FC236}">
                <a16:creationId xmlns:a16="http://schemas.microsoft.com/office/drawing/2014/main" id="{32C4F952-9397-514E-A808-F2D3F4E62F94}"/>
              </a:ext>
            </a:extLst>
          </p:cNvPr>
          <p:cNvPicPr>
            <a:picLocks noChangeAspect="1"/>
          </p:cNvPicPr>
          <p:nvPr/>
        </p:nvPicPr>
        <p:blipFill>
          <a:blip r:embed="rId4"/>
          <a:stretch>
            <a:fillRect/>
          </a:stretch>
        </p:blipFill>
        <p:spPr>
          <a:xfrm>
            <a:off x="7344076" y="2445388"/>
            <a:ext cx="3491432" cy="2318529"/>
          </a:xfrm>
          <a:prstGeom prst="rect">
            <a:avLst/>
          </a:prstGeom>
        </p:spPr>
      </p:pic>
      <p:sp>
        <p:nvSpPr>
          <p:cNvPr id="9" name="TextBox 8">
            <a:extLst>
              <a:ext uri="{FF2B5EF4-FFF2-40B4-BE49-F238E27FC236}">
                <a16:creationId xmlns:a16="http://schemas.microsoft.com/office/drawing/2014/main" id="{F26210E9-5D1F-A74C-870D-89812B63199C}"/>
              </a:ext>
            </a:extLst>
          </p:cNvPr>
          <p:cNvSpPr txBox="1"/>
          <p:nvPr/>
        </p:nvSpPr>
        <p:spPr>
          <a:xfrm>
            <a:off x="2035277" y="5324168"/>
            <a:ext cx="1558440" cy="707886"/>
          </a:xfrm>
          <a:prstGeom prst="rect">
            <a:avLst/>
          </a:prstGeom>
          <a:noFill/>
        </p:spPr>
        <p:txBody>
          <a:bodyPr wrap="none" rtlCol="0">
            <a:spAutoFit/>
          </a:bodyPr>
          <a:lstStyle/>
          <a:p>
            <a:r>
              <a:rPr lang="en-US" sz="2000" b="1" dirty="0"/>
              <a:t>y = 1 (edible)</a:t>
            </a:r>
          </a:p>
          <a:p>
            <a:r>
              <a:rPr lang="en-US" sz="2000" b="1" dirty="0"/>
              <a:t>P(y=1) = 1</a:t>
            </a:r>
          </a:p>
        </p:txBody>
      </p:sp>
      <p:sp>
        <p:nvSpPr>
          <p:cNvPr id="10" name="TextBox 9">
            <a:extLst>
              <a:ext uri="{FF2B5EF4-FFF2-40B4-BE49-F238E27FC236}">
                <a16:creationId xmlns:a16="http://schemas.microsoft.com/office/drawing/2014/main" id="{023C6A34-384E-4E4C-8828-C95A6BA6F376}"/>
              </a:ext>
            </a:extLst>
          </p:cNvPr>
          <p:cNvSpPr txBox="1"/>
          <p:nvPr/>
        </p:nvSpPr>
        <p:spPr>
          <a:xfrm>
            <a:off x="8042787" y="5324168"/>
            <a:ext cx="1992853" cy="707886"/>
          </a:xfrm>
          <a:prstGeom prst="rect">
            <a:avLst/>
          </a:prstGeom>
          <a:noFill/>
        </p:spPr>
        <p:txBody>
          <a:bodyPr wrap="none" rtlCol="0">
            <a:spAutoFit/>
          </a:bodyPr>
          <a:lstStyle/>
          <a:p>
            <a:r>
              <a:rPr lang="en-US" sz="2000" b="1" dirty="0"/>
              <a:t>y = 0 (poisonous)</a:t>
            </a:r>
          </a:p>
          <a:p>
            <a:r>
              <a:rPr lang="en-US" sz="2000" b="1" dirty="0"/>
              <a:t>P(y=0) = 1</a:t>
            </a:r>
          </a:p>
        </p:txBody>
      </p:sp>
    </p:spTree>
    <p:extLst>
      <p:ext uri="{BB962C8B-B14F-4D97-AF65-F5344CB8AC3E}">
        <p14:creationId xmlns:p14="http://schemas.microsoft.com/office/powerpoint/2010/main" val="39130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AAFF37-F22C-3946-9193-F10EC874A08B}"/>
              </a:ext>
            </a:extLst>
          </p:cNvPr>
          <p:cNvSpPr>
            <a:spLocks noGrp="1"/>
          </p:cNvSpPr>
          <p:nvPr>
            <p:ph type="title"/>
          </p:nvPr>
        </p:nvSpPr>
        <p:spPr/>
        <p:txBody>
          <a:bodyPr>
            <a:normAutofit fontScale="90000"/>
          </a:bodyPr>
          <a:lstStyle/>
          <a:p>
            <a:r>
              <a:rPr lang="en-US" dirty="0"/>
              <a:t>In conclusion, we were able to predict mushroom edibility with an accuracy of 1.000</a:t>
            </a:r>
          </a:p>
        </p:txBody>
      </p:sp>
      <p:sp>
        <p:nvSpPr>
          <p:cNvPr id="6" name="Content Placeholder 5">
            <a:extLst>
              <a:ext uri="{FF2B5EF4-FFF2-40B4-BE49-F238E27FC236}">
                <a16:creationId xmlns:a16="http://schemas.microsoft.com/office/drawing/2014/main" id="{FDEA5C8F-8249-4947-A853-5BAD93FFFD8A}"/>
              </a:ext>
            </a:extLst>
          </p:cNvPr>
          <p:cNvSpPr>
            <a:spLocks noGrp="1"/>
          </p:cNvSpPr>
          <p:nvPr>
            <p:ph idx="1"/>
          </p:nvPr>
        </p:nvSpPr>
        <p:spPr>
          <a:xfrm>
            <a:off x="609600" y="1208315"/>
            <a:ext cx="10972800" cy="5137457"/>
          </a:xfrm>
        </p:spPr>
        <p:txBody>
          <a:bodyPr>
            <a:normAutofit fontScale="92500" lnSpcReduction="10000"/>
          </a:bodyPr>
          <a:lstStyle/>
          <a:p>
            <a:r>
              <a:rPr lang="en-US" sz="2200" dirty="0"/>
              <a:t>Logistic Regression, KNN, and Decision Trees all did really well for this data set.</a:t>
            </a:r>
          </a:p>
          <a:p>
            <a:endParaRPr lang="en-US" sz="2200" dirty="0"/>
          </a:p>
          <a:p>
            <a:r>
              <a:rPr lang="en-US" sz="2200" dirty="0"/>
              <a:t>Mushroom odor was very predictive of edibility.</a:t>
            </a:r>
          </a:p>
          <a:p>
            <a:endParaRPr lang="en-US" sz="2200" dirty="0"/>
          </a:p>
          <a:p>
            <a:r>
              <a:rPr lang="en-US" sz="2200" u="sng" dirty="0"/>
              <a:t>Next steps:</a:t>
            </a:r>
          </a:p>
          <a:p>
            <a:endParaRPr lang="en-US" sz="2200" u="sng" dirty="0"/>
          </a:p>
          <a:p>
            <a:pPr lvl="1"/>
            <a:r>
              <a:rPr lang="en-US" sz="2200" dirty="0"/>
              <a:t>Explore more mushroom species to see how well we can predict edibility for other mushroom types</a:t>
            </a:r>
          </a:p>
          <a:p>
            <a:pPr lvl="1"/>
            <a:endParaRPr lang="en-US" sz="2200" dirty="0"/>
          </a:p>
          <a:p>
            <a:pPr lvl="1"/>
            <a:r>
              <a:rPr lang="en-US" sz="2200" dirty="0"/>
              <a:t>See if we can correctly ID mushrooms based on these attributes</a:t>
            </a:r>
          </a:p>
          <a:p>
            <a:pPr lvl="1"/>
            <a:endParaRPr lang="en-US" sz="2200" dirty="0"/>
          </a:p>
          <a:p>
            <a:pPr lvl="1"/>
            <a:r>
              <a:rPr lang="en-US" sz="2200" dirty="0"/>
              <a:t>Explore using neural networks to classify mushrooms from photos</a:t>
            </a:r>
          </a:p>
          <a:p>
            <a:endParaRPr lang="en-US" dirty="0"/>
          </a:p>
          <a:p>
            <a:pPr lvl="1"/>
            <a:endParaRPr lang="en-US" dirty="0"/>
          </a:p>
          <a:p>
            <a:pPr lvl="1" algn="ctr"/>
            <a:r>
              <a:rPr lang="en-US" sz="2800" dirty="0"/>
              <a:t>Thanks!</a:t>
            </a:r>
          </a:p>
        </p:txBody>
      </p:sp>
      <p:sp>
        <p:nvSpPr>
          <p:cNvPr id="10" name="Slide Number Placeholder 9">
            <a:extLst>
              <a:ext uri="{FF2B5EF4-FFF2-40B4-BE49-F238E27FC236}">
                <a16:creationId xmlns:a16="http://schemas.microsoft.com/office/drawing/2014/main" id="{366AC61F-3DAF-874C-9664-0769AB4D338F}"/>
              </a:ext>
            </a:extLst>
          </p:cNvPr>
          <p:cNvSpPr>
            <a:spLocks noGrp="1"/>
          </p:cNvSpPr>
          <p:nvPr>
            <p:ph type="sldNum" sz="quarter" idx="12"/>
          </p:nvPr>
        </p:nvSpPr>
        <p:spPr/>
        <p:txBody>
          <a:bodyPr/>
          <a:lstStyle/>
          <a:p>
            <a:fld id="{393FEECB-4008-5E46-9EEC-BD7E66EAFAF0}" type="slidenum">
              <a:rPr lang="en-US" smtClean="0"/>
              <a:t>12</a:t>
            </a:fld>
            <a:endParaRPr lang="en-US"/>
          </a:p>
        </p:txBody>
      </p:sp>
    </p:spTree>
    <p:extLst>
      <p:ext uri="{BB962C8B-B14F-4D97-AF65-F5344CB8AC3E}">
        <p14:creationId xmlns:p14="http://schemas.microsoft.com/office/powerpoint/2010/main" val="14558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E20E-8112-9240-962D-ED369840E67A}"/>
              </a:ext>
            </a:extLst>
          </p:cNvPr>
          <p:cNvSpPr>
            <a:spLocks noGrp="1"/>
          </p:cNvSpPr>
          <p:nvPr>
            <p:ph type="title"/>
          </p:nvPr>
        </p:nvSpPr>
        <p:spPr/>
        <p:txBody>
          <a:bodyPr/>
          <a:lstStyle/>
          <a:p>
            <a:r>
              <a:rPr lang="en-US" dirty="0"/>
              <a:t>Appendix: Mushroom Attribute Information</a:t>
            </a:r>
          </a:p>
        </p:txBody>
      </p:sp>
      <p:pic>
        <p:nvPicPr>
          <p:cNvPr id="5" name="Content Placeholder 4">
            <a:extLst>
              <a:ext uri="{FF2B5EF4-FFF2-40B4-BE49-F238E27FC236}">
                <a16:creationId xmlns:a16="http://schemas.microsoft.com/office/drawing/2014/main" id="{82D9D197-4796-D440-A6AC-7DD8A8713D15}"/>
              </a:ext>
            </a:extLst>
          </p:cNvPr>
          <p:cNvPicPr>
            <a:picLocks noGrp="1" noChangeAspect="1"/>
          </p:cNvPicPr>
          <p:nvPr>
            <p:ph idx="1"/>
          </p:nvPr>
        </p:nvPicPr>
        <p:blipFill>
          <a:blip r:embed="rId2"/>
          <a:stretch>
            <a:fillRect/>
          </a:stretch>
        </p:blipFill>
        <p:spPr>
          <a:xfrm>
            <a:off x="2724846" y="1216554"/>
            <a:ext cx="6742307" cy="5387445"/>
          </a:xfrm>
        </p:spPr>
      </p:pic>
      <p:sp>
        <p:nvSpPr>
          <p:cNvPr id="3" name="Slide Number Placeholder 2">
            <a:extLst>
              <a:ext uri="{FF2B5EF4-FFF2-40B4-BE49-F238E27FC236}">
                <a16:creationId xmlns:a16="http://schemas.microsoft.com/office/drawing/2014/main" id="{12FD16BA-8458-2346-BEFA-580F24C1302E}"/>
              </a:ext>
            </a:extLst>
          </p:cNvPr>
          <p:cNvSpPr>
            <a:spLocks noGrp="1"/>
          </p:cNvSpPr>
          <p:nvPr>
            <p:ph type="sldNum" sz="quarter" idx="12"/>
          </p:nvPr>
        </p:nvSpPr>
        <p:spPr/>
        <p:txBody>
          <a:bodyPr/>
          <a:lstStyle/>
          <a:p>
            <a:fld id="{393FEECB-4008-5E46-9EEC-BD7E66EAFAF0}" type="slidenum">
              <a:rPr lang="en-US" smtClean="0"/>
              <a:t>13</a:t>
            </a:fld>
            <a:endParaRPr lang="en-US"/>
          </a:p>
        </p:txBody>
      </p:sp>
    </p:spTree>
    <p:extLst>
      <p:ext uri="{BB962C8B-B14F-4D97-AF65-F5344CB8AC3E}">
        <p14:creationId xmlns:p14="http://schemas.microsoft.com/office/powerpoint/2010/main" val="196333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E80258-6E8B-1A4C-9545-668C777B3FA8}"/>
              </a:ext>
            </a:extLst>
          </p:cNvPr>
          <p:cNvSpPr>
            <a:spLocks noGrp="1"/>
          </p:cNvSpPr>
          <p:nvPr>
            <p:ph type="title"/>
          </p:nvPr>
        </p:nvSpPr>
        <p:spPr/>
        <p:txBody>
          <a:bodyPr>
            <a:normAutofit fontScale="90000"/>
          </a:bodyPr>
          <a:lstStyle/>
          <a:p>
            <a:r>
              <a:rPr lang="en-US" dirty="0"/>
              <a:t>Hunting edible mushrooms in the wild can be an exciting and rewarding process</a:t>
            </a:r>
          </a:p>
        </p:txBody>
      </p:sp>
      <p:sp>
        <p:nvSpPr>
          <p:cNvPr id="9" name="Text Placeholder 8">
            <a:extLst>
              <a:ext uri="{FF2B5EF4-FFF2-40B4-BE49-F238E27FC236}">
                <a16:creationId xmlns:a16="http://schemas.microsoft.com/office/drawing/2014/main" id="{406DFD87-A0CD-8F47-8A8C-C4204ED0E1DE}"/>
              </a:ext>
            </a:extLst>
          </p:cNvPr>
          <p:cNvSpPr>
            <a:spLocks noGrp="1"/>
          </p:cNvSpPr>
          <p:nvPr>
            <p:ph type="body" idx="1"/>
          </p:nvPr>
        </p:nvSpPr>
        <p:spPr>
          <a:xfrm>
            <a:off x="609600" y="1283653"/>
            <a:ext cx="5386917" cy="639762"/>
          </a:xfrm>
        </p:spPr>
        <p:txBody>
          <a:bodyPr/>
          <a:lstStyle/>
          <a:p>
            <a:pPr algn="ctr"/>
            <a:r>
              <a:rPr lang="en-US" dirty="0"/>
              <a:t>Hunter-Gatherers</a:t>
            </a:r>
          </a:p>
        </p:txBody>
      </p:sp>
      <p:pic>
        <p:nvPicPr>
          <p:cNvPr id="14" name="Content Placeholder 13">
            <a:extLst>
              <a:ext uri="{FF2B5EF4-FFF2-40B4-BE49-F238E27FC236}">
                <a16:creationId xmlns:a16="http://schemas.microsoft.com/office/drawing/2014/main" id="{892F980D-1093-D649-91F0-1DB99C65278E}"/>
              </a:ext>
            </a:extLst>
          </p:cNvPr>
          <p:cNvPicPr>
            <a:picLocks noGrp="1" noChangeAspect="1"/>
          </p:cNvPicPr>
          <p:nvPr>
            <p:ph sz="half" idx="2"/>
          </p:nvPr>
        </p:nvPicPr>
        <p:blipFill>
          <a:blip r:embed="rId3"/>
          <a:stretch>
            <a:fillRect/>
          </a:stretch>
        </p:blipFill>
        <p:spPr>
          <a:xfrm>
            <a:off x="668602" y="2174875"/>
            <a:ext cx="5268384" cy="3951288"/>
          </a:xfrm>
        </p:spPr>
      </p:pic>
      <p:sp>
        <p:nvSpPr>
          <p:cNvPr id="11" name="Text Placeholder 10">
            <a:extLst>
              <a:ext uri="{FF2B5EF4-FFF2-40B4-BE49-F238E27FC236}">
                <a16:creationId xmlns:a16="http://schemas.microsoft.com/office/drawing/2014/main" id="{8DDDDA24-2916-4541-A41A-E5C8CA28DA68}"/>
              </a:ext>
            </a:extLst>
          </p:cNvPr>
          <p:cNvSpPr>
            <a:spLocks noGrp="1"/>
          </p:cNvSpPr>
          <p:nvPr>
            <p:ph type="body" sz="quarter" idx="3"/>
          </p:nvPr>
        </p:nvSpPr>
        <p:spPr>
          <a:xfrm>
            <a:off x="6193369" y="1283653"/>
            <a:ext cx="5389033" cy="639762"/>
          </a:xfrm>
        </p:spPr>
        <p:txBody>
          <a:bodyPr/>
          <a:lstStyle/>
          <a:p>
            <a:pPr algn="ctr"/>
            <a:r>
              <a:rPr lang="en-US" dirty="0"/>
              <a:t>The Trophy</a:t>
            </a:r>
          </a:p>
        </p:txBody>
      </p:sp>
      <p:pic>
        <p:nvPicPr>
          <p:cNvPr id="16" name="Content Placeholder 15">
            <a:extLst>
              <a:ext uri="{FF2B5EF4-FFF2-40B4-BE49-F238E27FC236}">
                <a16:creationId xmlns:a16="http://schemas.microsoft.com/office/drawing/2014/main" id="{BF600273-D362-1648-81EE-08B1EB97A058}"/>
              </a:ext>
            </a:extLst>
          </p:cNvPr>
          <p:cNvPicPr>
            <a:picLocks noGrp="1" noChangeAspect="1"/>
          </p:cNvPicPr>
          <p:nvPr>
            <p:ph sz="quarter" idx="4"/>
          </p:nvPr>
        </p:nvPicPr>
        <p:blipFill>
          <a:blip r:embed="rId4"/>
          <a:stretch>
            <a:fillRect/>
          </a:stretch>
        </p:blipFill>
        <p:spPr>
          <a:xfrm>
            <a:off x="6609399" y="2174875"/>
            <a:ext cx="4556440" cy="3951288"/>
          </a:xfrm>
        </p:spPr>
      </p:pic>
      <p:sp>
        <p:nvSpPr>
          <p:cNvPr id="4" name="Slide Number Placeholder 3">
            <a:extLst>
              <a:ext uri="{FF2B5EF4-FFF2-40B4-BE49-F238E27FC236}">
                <a16:creationId xmlns:a16="http://schemas.microsoft.com/office/drawing/2014/main" id="{F8DFA145-05C0-F446-9DF5-277E7C9D6B95}"/>
              </a:ext>
            </a:extLst>
          </p:cNvPr>
          <p:cNvSpPr>
            <a:spLocks noGrp="1"/>
          </p:cNvSpPr>
          <p:nvPr>
            <p:ph type="sldNum" sz="quarter" idx="12"/>
          </p:nvPr>
        </p:nvSpPr>
        <p:spPr/>
        <p:txBody>
          <a:bodyPr/>
          <a:lstStyle/>
          <a:p>
            <a:fld id="{1D86E8CE-B7CE-43D4-84E6-9C93D37421A8}" type="slidenum">
              <a:rPr lang="en-US" smtClean="0"/>
              <a:t>2</a:t>
            </a:fld>
            <a:endParaRPr lang="en-US"/>
          </a:p>
        </p:txBody>
      </p:sp>
    </p:spTree>
    <p:extLst>
      <p:ext uri="{BB962C8B-B14F-4D97-AF65-F5344CB8AC3E}">
        <p14:creationId xmlns:p14="http://schemas.microsoft.com/office/powerpoint/2010/main" val="3366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2C9E-A207-2B48-84EB-17885D621010}"/>
              </a:ext>
            </a:extLst>
          </p:cNvPr>
          <p:cNvSpPr>
            <a:spLocks noGrp="1"/>
          </p:cNvSpPr>
          <p:nvPr>
            <p:ph type="title"/>
          </p:nvPr>
        </p:nvSpPr>
        <p:spPr/>
        <p:txBody>
          <a:bodyPr>
            <a:normAutofit fontScale="90000"/>
          </a:bodyPr>
          <a:lstStyle/>
          <a:p>
            <a:r>
              <a:rPr lang="en-US" dirty="0"/>
              <a:t>Wouldn’t it be great if you could determine whether a mushroom you encounter in nature is poisonous or not with machine learning?</a:t>
            </a:r>
          </a:p>
        </p:txBody>
      </p:sp>
      <p:sp>
        <p:nvSpPr>
          <p:cNvPr id="3" name="Text Placeholder 2">
            <a:extLst>
              <a:ext uri="{FF2B5EF4-FFF2-40B4-BE49-F238E27FC236}">
                <a16:creationId xmlns:a16="http://schemas.microsoft.com/office/drawing/2014/main" id="{137CD927-7EB6-6646-AC3D-CAA1D9D454CD}"/>
              </a:ext>
            </a:extLst>
          </p:cNvPr>
          <p:cNvSpPr>
            <a:spLocks noGrp="1"/>
          </p:cNvSpPr>
          <p:nvPr>
            <p:ph type="body" idx="1"/>
          </p:nvPr>
        </p:nvSpPr>
        <p:spPr/>
        <p:txBody>
          <a:bodyPr/>
          <a:lstStyle/>
          <a:p>
            <a:pPr algn="ctr"/>
            <a:r>
              <a:rPr lang="en-US" dirty="0" err="1"/>
              <a:t>Agaricus</a:t>
            </a:r>
            <a:r>
              <a:rPr lang="en-US" dirty="0"/>
              <a:t> </a:t>
            </a:r>
            <a:r>
              <a:rPr lang="en-US" dirty="0" err="1"/>
              <a:t>Campestris</a:t>
            </a:r>
            <a:r>
              <a:rPr lang="en-US" dirty="0"/>
              <a:t> (Non-poisonous)</a:t>
            </a:r>
          </a:p>
        </p:txBody>
      </p:sp>
      <p:pic>
        <p:nvPicPr>
          <p:cNvPr id="8" name="Content Placeholder 7">
            <a:extLst>
              <a:ext uri="{FF2B5EF4-FFF2-40B4-BE49-F238E27FC236}">
                <a16:creationId xmlns:a16="http://schemas.microsoft.com/office/drawing/2014/main" id="{F82F76D8-1D67-3C40-A26C-C2A9D0BD7A7F}"/>
              </a:ext>
            </a:extLst>
          </p:cNvPr>
          <p:cNvPicPr>
            <a:picLocks noGrp="1" noChangeAspect="1"/>
          </p:cNvPicPr>
          <p:nvPr>
            <p:ph sz="half" idx="2"/>
          </p:nvPr>
        </p:nvPicPr>
        <p:blipFill>
          <a:blip r:embed="rId3"/>
          <a:stretch>
            <a:fillRect/>
          </a:stretch>
        </p:blipFill>
        <p:spPr>
          <a:xfrm>
            <a:off x="1101012" y="2499181"/>
            <a:ext cx="4267199" cy="3200400"/>
          </a:xfrm>
        </p:spPr>
      </p:pic>
      <p:sp>
        <p:nvSpPr>
          <p:cNvPr id="5" name="Text Placeholder 4">
            <a:extLst>
              <a:ext uri="{FF2B5EF4-FFF2-40B4-BE49-F238E27FC236}">
                <a16:creationId xmlns:a16="http://schemas.microsoft.com/office/drawing/2014/main" id="{DE9F0670-E602-4143-9ACD-186AA48F0EA6}"/>
              </a:ext>
            </a:extLst>
          </p:cNvPr>
          <p:cNvSpPr>
            <a:spLocks noGrp="1"/>
          </p:cNvSpPr>
          <p:nvPr>
            <p:ph type="body" sz="quarter" idx="3"/>
          </p:nvPr>
        </p:nvSpPr>
        <p:spPr/>
        <p:txBody>
          <a:bodyPr/>
          <a:lstStyle/>
          <a:p>
            <a:pPr algn="ctr"/>
            <a:r>
              <a:rPr lang="en-US" dirty="0" err="1"/>
              <a:t>Agaricus</a:t>
            </a:r>
            <a:r>
              <a:rPr lang="en-US" dirty="0"/>
              <a:t> </a:t>
            </a:r>
            <a:r>
              <a:rPr lang="en-US" dirty="0" err="1"/>
              <a:t>Californicus</a:t>
            </a:r>
            <a:r>
              <a:rPr lang="en-US" dirty="0"/>
              <a:t> (Poisonous)</a:t>
            </a:r>
          </a:p>
        </p:txBody>
      </p:sp>
      <p:pic>
        <p:nvPicPr>
          <p:cNvPr id="10" name="Content Placeholder 9">
            <a:extLst>
              <a:ext uri="{FF2B5EF4-FFF2-40B4-BE49-F238E27FC236}">
                <a16:creationId xmlns:a16="http://schemas.microsoft.com/office/drawing/2014/main" id="{931C83BD-F895-D24C-8609-C5F002E367E3}"/>
              </a:ext>
            </a:extLst>
          </p:cNvPr>
          <p:cNvPicPr>
            <a:picLocks noGrp="1" noChangeAspect="1"/>
          </p:cNvPicPr>
          <p:nvPr>
            <p:ph sz="quarter" idx="4"/>
          </p:nvPr>
        </p:nvPicPr>
        <p:blipFill>
          <a:blip r:embed="rId4"/>
          <a:stretch>
            <a:fillRect/>
          </a:stretch>
        </p:blipFill>
        <p:spPr>
          <a:xfrm>
            <a:off x="6449219" y="2499181"/>
            <a:ext cx="4819426" cy="3200400"/>
          </a:xfrm>
        </p:spPr>
      </p:pic>
      <p:pic>
        <p:nvPicPr>
          <p:cNvPr id="6" name="Picture 5">
            <a:extLst>
              <a:ext uri="{FF2B5EF4-FFF2-40B4-BE49-F238E27FC236}">
                <a16:creationId xmlns:a16="http://schemas.microsoft.com/office/drawing/2014/main" id="{54C7E15C-5EDE-9E4D-AA04-AB0F03BF8EE1}"/>
              </a:ext>
            </a:extLst>
          </p:cNvPr>
          <p:cNvPicPr>
            <a:picLocks noChangeAspect="1"/>
          </p:cNvPicPr>
          <p:nvPr/>
        </p:nvPicPr>
        <p:blipFill>
          <a:blip r:embed="rId5"/>
          <a:stretch>
            <a:fillRect/>
          </a:stretch>
        </p:blipFill>
        <p:spPr>
          <a:xfrm>
            <a:off x="6193369" y="5896877"/>
            <a:ext cx="5636503" cy="754180"/>
          </a:xfrm>
          <a:prstGeom prst="rect">
            <a:avLst/>
          </a:prstGeom>
        </p:spPr>
      </p:pic>
      <p:sp>
        <p:nvSpPr>
          <p:cNvPr id="7" name="Slide Number Placeholder 6">
            <a:extLst>
              <a:ext uri="{FF2B5EF4-FFF2-40B4-BE49-F238E27FC236}">
                <a16:creationId xmlns:a16="http://schemas.microsoft.com/office/drawing/2014/main" id="{C261D625-62E8-CC41-9AF1-7E75119CF43C}"/>
              </a:ext>
            </a:extLst>
          </p:cNvPr>
          <p:cNvSpPr>
            <a:spLocks noGrp="1"/>
          </p:cNvSpPr>
          <p:nvPr>
            <p:ph type="sldNum" sz="quarter" idx="12"/>
          </p:nvPr>
        </p:nvSpPr>
        <p:spPr/>
        <p:txBody>
          <a:bodyPr/>
          <a:lstStyle/>
          <a:p>
            <a:fld id="{393FEECB-4008-5E46-9EEC-BD7E66EAFAF0}" type="slidenum">
              <a:rPr lang="en-US" smtClean="0"/>
              <a:t>3</a:t>
            </a:fld>
            <a:endParaRPr lang="en-US"/>
          </a:p>
        </p:txBody>
      </p:sp>
      <p:pic>
        <p:nvPicPr>
          <p:cNvPr id="11" name="Picture 10">
            <a:extLst>
              <a:ext uri="{FF2B5EF4-FFF2-40B4-BE49-F238E27FC236}">
                <a16:creationId xmlns:a16="http://schemas.microsoft.com/office/drawing/2014/main" id="{7D5D2BF7-0A39-404C-87AD-0F4400721B21}"/>
              </a:ext>
            </a:extLst>
          </p:cNvPr>
          <p:cNvPicPr>
            <a:picLocks noChangeAspect="1"/>
          </p:cNvPicPr>
          <p:nvPr/>
        </p:nvPicPr>
        <p:blipFill>
          <a:blip r:embed="rId6"/>
          <a:stretch>
            <a:fillRect/>
          </a:stretch>
        </p:blipFill>
        <p:spPr>
          <a:xfrm>
            <a:off x="543428" y="5896877"/>
            <a:ext cx="5382365" cy="758952"/>
          </a:xfrm>
          <a:prstGeom prst="rect">
            <a:avLst/>
          </a:prstGeom>
        </p:spPr>
      </p:pic>
    </p:spTree>
    <p:extLst>
      <p:ext uri="{BB962C8B-B14F-4D97-AF65-F5344CB8AC3E}">
        <p14:creationId xmlns:p14="http://schemas.microsoft.com/office/powerpoint/2010/main" val="16385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5364-A717-5B4D-B1EF-CADEF7775344}"/>
              </a:ext>
            </a:extLst>
          </p:cNvPr>
          <p:cNvSpPr>
            <a:spLocks noGrp="1"/>
          </p:cNvSpPr>
          <p:nvPr>
            <p:ph type="title"/>
          </p:nvPr>
        </p:nvSpPr>
        <p:spPr/>
        <p:txBody>
          <a:bodyPr>
            <a:normAutofit fontScale="90000"/>
          </a:bodyPr>
          <a:lstStyle/>
          <a:p>
            <a:r>
              <a:rPr lang="en-US" dirty="0"/>
              <a:t>Wouldn’t it be great if you could determine whether a mushroom you encounter in nature is poisonous or not with machine learning?</a:t>
            </a:r>
          </a:p>
        </p:txBody>
      </p:sp>
      <p:pic>
        <p:nvPicPr>
          <p:cNvPr id="15" name="Content Placeholder 14">
            <a:extLst>
              <a:ext uri="{FF2B5EF4-FFF2-40B4-BE49-F238E27FC236}">
                <a16:creationId xmlns:a16="http://schemas.microsoft.com/office/drawing/2014/main" id="{38492D0C-323C-B642-85E4-5F8AC552724E}"/>
              </a:ext>
            </a:extLst>
          </p:cNvPr>
          <p:cNvPicPr>
            <a:picLocks noGrp="1" noChangeAspect="1"/>
          </p:cNvPicPr>
          <p:nvPr>
            <p:ph sz="half" idx="2"/>
          </p:nvPr>
        </p:nvPicPr>
        <p:blipFill>
          <a:blip r:embed="rId3"/>
          <a:stretch>
            <a:fillRect/>
          </a:stretch>
        </p:blipFill>
        <p:spPr>
          <a:xfrm>
            <a:off x="7417837" y="2234435"/>
            <a:ext cx="3296816" cy="3530005"/>
          </a:xfrm>
        </p:spPr>
      </p:pic>
      <p:graphicFrame>
        <p:nvGraphicFramePr>
          <p:cNvPr id="13" name="Content Placeholder 12">
            <a:extLst>
              <a:ext uri="{FF2B5EF4-FFF2-40B4-BE49-F238E27FC236}">
                <a16:creationId xmlns:a16="http://schemas.microsoft.com/office/drawing/2014/main" id="{C7AAECC8-7B78-B34B-BCD8-26AA5CD434D5}"/>
              </a:ext>
            </a:extLst>
          </p:cNvPr>
          <p:cNvGraphicFramePr>
            <a:graphicFrameLocks noGrp="1"/>
          </p:cNvGraphicFramePr>
          <p:nvPr>
            <p:ph sz="half" idx="1"/>
            <p:extLst>
              <p:ext uri="{D42A27DB-BD31-4B8C-83A1-F6EECF244321}">
                <p14:modId xmlns:p14="http://schemas.microsoft.com/office/powerpoint/2010/main" val="3785785098"/>
              </p:ext>
            </p:extLst>
          </p:nvPr>
        </p:nvGraphicFramePr>
        <p:xfrm>
          <a:off x="870858" y="2467947"/>
          <a:ext cx="5384799" cy="2726690"/>
        </p:xfrm>
        <a:graphic>
          <a:graphicData uri="http://schemas.openxmlformats.org/drawingml/2006/table">
            <a:tbl>
              <a:tblPr firstRow="1" bandRow="1">
                <a:tableStyleId>{5C22544A-7EE6-4342-B048-85BDC9FD1C3A}</a:tableStyleId>
              </a:tblPr>
              <a:tblGrid>
                <a:gridCol w="1794933">
                  <a:extLst>
                    <a:ext uri="{9D8B030D-6E8A-4147-A177-3AD203B41FA5}">
                      <a16:colId xmlns:a16="http://schemas.microsoft.com/office/drawing/2014/main" val="4071688409"/>
                    </a:ext>
                  </a:extLst>
                </a:gridCol>
                <a:gridCol w="1794933">
                  <a:extLst>
                    <a:ext uri="{9D8B030D-6E8A-4147-A177-3AD203B41FA5}">
                      <a16:colId xmlns:a16="http://schemas.microsoft.com/office/drawing/2014/main" val="3390569608"/>
                    </a:ext>
                  </a:extLst>
                </a:gridCol>
                <a:gridCol w="1794933">
                  <a:extLst>
                    <a:ext uri="{9D8B030D-6E8A-4147-A177-3AD203B41FA5}">
                      <a16:colId xmlns:a16="http://schemas.microsoft.com/office/drawing/2014/main" val="3226051778"/>
                    </a:ext>
                  </a:extLst>
                </a:gridCol>
              </a:tblGrid>
              <a:tr h="370840">
                <a:tc>
                  <a:txBody>
                    <a:bodyPr/>
                    <a:lstStyle/>
                    <a:p>
                      <a:pPr algn="ctr" fontAlgn="b"/>
                      <a:r>
                        <a:rPr lang="en-US" sz="1400" b="1" u="none" strike="noStrike" dirty="0">
                          <a:effectLst/>
                        </a:rPr>
                        <a:t> </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err="1">
                          <a:effectLst/>
                        </a:rPr>
                        <a:t>Agaricus</a:t>
                      </a:r>
                      <a:r>
                        <a:rPr lang="en-US" sz="1400" b="1" u="none" strike="noStrike" dirty="0">
                          <a:effectLst/>
                        </a:rPr>
                        <a:t> </a:t>
                      </a:r>
                      <a:r>
                        <a:rPr lang="en-US" sz="1400" b="1" u="none" strike="noStrike" dirty="0" err="1">
                          <a:effectLst/>
                        </a:rPr>
                        <a:t>campestris</a:t>
                      </a:r>
                      <a:r>
                        <a:rPr lang="en-US" sz="1400" b="1" u="none" strike="noStrike" dirty="0">
                          <a:effectLst/>
                        </a:rPr>
                        <a:t> (non-poisonous)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err="1">
                          <a:effectLst/>
                        </a:rPr>
                        <a:t>Agaricus</a:t>
                      </a:r>
                      <a:r>
                        <a:rPr lang="en-US" sz="1400" b="1" u="none" strike="noStrike" dirty="0">
                          <a:effectLst/>
                        </a:rPr>
                        <a:t> </a:t>
                      </a:r>
                      <a:r>
                        <a:rPr lang="en-US" sz="1400" b="1" u="none" strike="noStrike" dirty="0" err="1">
                          <a:effectLst/>
                        </a:rPr>
                        <a:t>californicus</a:t>
                      </a:r>
                      <a:r>
                        <a:rPr lang="en-US" sz="1400" b="1" u="none" strike="noStrike" dirty="0">
                          <a:effectLst/>
                        </a:rPr>
                        <a:t> (poisonous)</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2254398"/>
                  </a:ext>
                </a:extLst>
              </a:tr>
              <a:tr h="370840">
                <a:tc>
                  <a:txBody>
                    <a:bodyPr/>
                    <a:lstStyle/>
                    <a:p>
                      <a:pPr algn="ctr" fontAlgn="b"/>
                      <a:r>
                        <a:rPr lang="en-US" sz="1400" b="1" u="none" strike="noStrike" dirty="0">
                          <a:effectLst/>
                        </a:rPr>
                        <a:t>cap color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white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whitish to brown</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1400907"/>
                  </a:ext>
                </a:extLst>
              </a:tr>
              <a:tr h="370840">
                <a:tc>
                  <a:txBody>
                    <a:bodyPr/>
                    <a:lstStyle/>
                    <a:p>
                      <a:pPr algn="ctr" fontAlgn="b"/>
                      <a:r>
                        <a:rPr lang="en-US" sz="1400" b="1" u="none" strike="noStrike" dirty="0">
                          <a:effectLst/>
                        </a:rPr>
                        <a:t>gill color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pink (young), chocolate brown (mature)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pink (young), chocolate brown (mature)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3631718"/>
                  </a:ext>
                </a:extLst>
              </a:tr>
              <a:tr h="370840">
                <a:tc>
                  <a:txBody>
                    <a:bodyPr/>
                    <a:lstStyle/>
                    <a:p>
                      <a:pPr algn="ctr" fontAlgn="b"/>
                      <a:r>
                        <a:rPr lang="en-US" sz="1400" b="1" u="none" strike="noStrike" dirty="0">
                          <a:effectLst/>
                        </a:rPr>
                        <a:t>ring</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no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1255949"/>
                  </a:ext>
                </a:extLst>
              </a:tr>
              <a:tr h="370840">
                <a:tc>
                  <a:txBody>
                    <a:bodyPr/>
                    <a:lstStyle/>
                    <a:p>
                      <a:pPr algn="ctr" fontAlgn="b"/>
                      <a:r>
                        <a:rPr lang="en-US" sz="1400" b="1" u="none" strike="noStrike" dirty="0">
                          <a:effectLst/>
                        </a:rPr>
                        <a:t>bruises?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8087746"/>
                  </a:ext>
                </a:extLst>
              </a:tr>
              <a:tr h="370840">
                <a:tc>
                  <a:txBody>
                    <a:bodyPr/>
                    <a:lstStyle/>
                    <a:p>
                      <a:pPr algn="ctr" fontAlgn="b"/>
                      <a:r>
                        <a:rPr lang="en-US" sz="1400" b="1" u="none" strike="noStrike" dirty="0">
                          <a:effectLst/>
                        </a:rPr>
                        <a:t>habitat</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grass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forest and grass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2714218"/>
                  </a:ext>
                </a:extLst>
              </a:tr>
              <a:tr h="370840">
                <a:tc>
                  <a:txBody>
                    <a:bodyPr/>
                    <a:lstStyle/>
                    <a:p>
                      <a:pPr algn="ctr" fontAlgn="b"/>
                      <a:r>
                        <a:rPr lang="en-US" sz="1400" b="1" u="none" strike="noStrike" dirty="0">
                          <a:effectLst/>
                        </a:rPr>
                        <a:t>odor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mild, mushroomy</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antiseptic</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8247126"/>
                  </a:ext>
                </a:extLst>
              </a:tr>
            </a:tbl>
          </a:graphicData>
        </a:graphic>
      </p:graphicFrame>
      <p:pic>
        <p:nvPicPr>
          <p:cNvPr id="5" name="Content Placeholder 7">
            <a:extLst>
              <a:ext uri="{FF2B5EF4-FFF2-40B4-BE49-F238E27FC236}">
                <a16:creationId xmlns:a16="http://schemas.microsoft.com/office/drawing/2014/main" id="{CEFC5B96-8586-2241-AB1D-26A43570801C}"/>
              </a:ext>
            </a:extLst>
          </p:cNvPr>
          <p:cNvPicPr>
            <a:picLocks noChangeAspect="1"/>
          </p:cNvPicPr>
          <p:nvPr/>
        </p:nvPicPr>
        <p:blipFill>
          <a:blip r:embed="rId4"/>
          <a:stretch>
            <a:fillRect/>
          </a:stretch>
        </p:blipFill>
        <p:spPr>
          <a:xfrm>
            <a:off x="3015960" y="1565530"/>
            <a:ext cx="1094594" cy="820946"/>
          </a:xfrm>
          <a:prstGeom prst="rect">
            <a:avLst/>
          </a:prstGeom>
        </p:spPr>
      </p:pic>
      <p:pic>
        <p:nvPicPr>
          <p:cNvPr id="6" name="Content Placeholder 9">
            <a:extLst>
              <a:ext uri="{FF2B5EF4-FFF2-40B4-BE49-F238E27FC236}">
                <a16:creationId xmlns:a16="http://schemas.microsoft.com/office/drawing/2014/main" id="{E44362F8-A7BF-744F-8282-D8AF52CA7721}"/>
              </a:ext>
            </a:extLst>
          </p:cNvPr>
          <p:cNvPicPr>
            <a:picLocks noChangeAspect="1"/>
          </p:cNvPicPr>
          <p:nvPr/>
        </p:nvPicPr>
        <p:blipFill>
          <a:blip r:embed="rId5"/>
          <a:stretch>
            <a:fillRect/>
          </a:stretch>
        </p:blipFill>
        <p:spPr>
          <a:xfrm>
            <a:off x="4657986" y="1565530"/>
            <a:ext cx="1229495" cy="816462"/>
          </a:xfrm>
          <a:prstGeom prst="rect">
            <a:avLst/>
          </a:prstGeom>
        </p:spPr>
      </p:pic>
      <p:sp>
        <p:nvSpPr>
          <p:cNvPr id="3" name="TextBox 2">
            <a:extLst>
              <a:ext uri="{FF2B5EF4-FFF2-40B4-BE49-F238E27FC236}">
                <a16:creationId xmlns:a16="http://schemas.microsoft.com/office/drawing/2014/main" id="{6CFCB218-E831-A84C-9740-023235B3093B}"/>
              </a:ext>
            </a:extLst>
          </p:cNvPr>
          <p:cNvSpPr txBox="1"/>
          <p:nvPr/>
        </p:nvSpPr>
        <p:spPr>
          <a:xfrm>
            <a:off x="7852040" y="1865103"/>
            <a:ext cx="2685448" cy="369332"/>
          </a:xfrm>
          <a:prstGeom prst="rect">
            <a:avLst/>
          </a:prstGeom>
          <a:noFill/>
        </p:spPr>
        <p:txBody>
          <a:bodyPr wrap="square" rtlCol="0">
            <a:spAutoFit/>
          </a:bodyPr>
          <a:lstStyle/>
          <a:p>
            <a:r>
              <a:rPr lang="en-US" b="1" dirty="0"/>
              <a:t>Basic mushroom anatomy</a:t>
            </a:r>
          </a:p>
        </p:txBody>
      </p:sp>
      <p:sp>
        <p:nvSpPr>
          <p:cNvPr id="4" name="Slide Number Placeholder 3">
            <a:extLst>
              <a:ext uri="{FF2B5EF4-FFF2-40B4-BE49-F238E27FC236}">
                <a16:creationId xmlns:a16="http://schemas.microsoft.com/office/drawing/2014/main" id="{8CB9D26B-9B77-2D48-9F60-6836972DC51F}"/>
              </a:ext>
            </a:extLst>
          </p:cNvPr>
          <p:cNvSpPr>
            <a:spLocks noGrp="1"/>
          </p:cNvSpPr>
          <p:nvPr>
            <p:ph type="sldNum" sz="quarter" idx="12"/>
          </p:nvPr>
        </p:nvSpPr>
        <p:spPr/>
        <p:txBody>
          <a:bodyPr/>
          <a:lstStyle/>
          <a:p>
            <a:fld id="{393FEECB-4008-5E46-9EEC-BD7E66EAFAF0}" type="slidenum">
              <a:rPr lang="en-US" smtClean="0"/>
              <a:t>4</a:t>
            </a:fld>
            <a:endParaRPr lang="en-US"/>
          </a:p>
        </p:txBody>
      </p:sp>
    </p:spTree>
    <p:extLst>
      <p:ext uri="{BB962C8B-B14F-4D97-AF65-F5344CB8AC3E}">
        <p14:creationId xmlns:p14="http://schemas.microsoft.com/office/powerpoint/2010/main" val="123608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9504-1DA1-9B4E-97E1-4357563BBF61}"/>
              </a:ext>
            </a:extLst>
          </p:cNvPr>
          <p:cNvSpPr>
            <a:spLocks noGrp="1"/>
          </p:cNvSpPr>
          <p:nvPr>
            <p:ph type="title"/>
          </p:nvPr>
        </p:nvSpPr>
        <p:spPr/>
        <p:txBody>
          <a:bodyPr>
            <a:normAutofit fontScale="90000"/>
          </a:bodyPr>
          <a:lstStyle/>
          <a:p>
            <a:r>
              <a:rPr lang="en-US" dirty="0"/>
              <a:t>For this project, I used the UCI Mushroom Data Set to determine if machine learning could be used to classify the edibility of mushrooms</a:t>
            </a:r>
          </a:p>
        </p:txBody>
      </p:sp>
      <p:sp>
        <p:nvSpPr>
          <p:cNvPr id="3" name="Content Placeholder 2">
            <a:extLst>
              <a:ext uri="{FF2B5EF4-FFF2-40B4-BE49-F238E27FC236}">
                <a16:creationId xmlns:a16="http://schemas.microsoft.com/office/drawing/2014/main" id="{A03F9F1C-4958-C84A-8B31-1F7BBAD04291}"/>
              </a:ext>
            </a:extLst>
          </p:cNvPr>
          <p:cNvSpPr>
            <a:spLocks noGrp="1"/>
          </p:cNvSpPr>
          <p:nvPr>
            <p:ph sz="half" idx="1"/>
          </p:nvPr>
        </p:nvSpPr>
        <p:spPr>
          <a:xfrm>
            <a:off x="609600" y="1586292"/>
            <a:ext cx="4991396" cy="4525963"/>
          </a:xfrm>
        </p:spPr>
        <p:txBody>
          <a:bodyPr>
            <a:normAutofit/>
          </a:bodyPr>
          <a:lstStyle/>
          <a:p>
            <a:r>
              <a:rPr lang="en-US" dirty="0"/>
              <a:t>The data set  consists of mushrooms from 2 different families only (</a:t>
            </a:r>
            <a:r>
              <a:rPr lang="en-US" dirty="0" err="1"/>
              <a:t>Agaricus</a:t>
            </a:r>
            <a:r>
              <a:rPr lang="en-US" dirty="0"/>
              <a:t>, </a:t>
            </a:r>
            <a:r>
              <a:rPr lang="en-US" dirty="0" err="1"/>
              <a:t>Lepiota</a:t>
            </a:r>
            <a:r>
              <a:rPr lang="en-US" dirty="0"/>
              <a:t>)</a:t>
            </a:r>
          </a:p>
          <a:p>
            <a:pPr lvl="1"/>
            <a:r>
              <a:rPr lang="en-US" dirty="0"/>
              <a:t>23 individual species of mushrooms</a:t>
            </a:r>
          </a:p>
          <a:p>
            <a:endParaRPr lang="en-US" dirty="0"/>
          </a:p>
          <a:p>
            <a:r>
              <a:rPr lang="en-US" dirty="0"/>
              <a:t>Number of instances = 8124</a:t>
            </a:r>
          </a:p>
          <a:p>
            <a:endParaRPr lang="en-US" dirty="0"/>
          </a:p>
          <a:p>
            <a:r>
              <a:rPr lang="en-US" dirty="0"/>
              <a:t>Number of features = 22</a:t>
            </a:r>
          </a:p>
          <a:p>
            <a:pPr lvl="1"/>
            <a:r>
              <a:rPr lang="en-US" dirty="0"/>
              <a:t>All features are categorical</a:t>
            </a:r>
          </a:p>
          <a:p>
            <a:endParaRPr lang="en-US" dirty="0"/>
          </a:p>
          <a:p>
            <a:r>
              <a:rPr lang="en-US" dirty="0"/>
              <a:t>Target variable is edibility</a:t>
            </a:r>
          </a:p>
          <a:p>
            <a:pPr lvl="1"/>
            <a:r>
              <a:rPr lang="en-US" dirty="0"/>
              <a:t>52% edible</a:t>
            </a:r>
          </a:p>
          <a:p>
            <a:pPr lvl="1"/>
            <a:r>
              <a:rPr lang="en-US" dirty="0"/>
              <a:t>48% non-edible</a:t>
            </a:r>
          </a:p>
          <a:p>
            <a:pPr lvl="1"/>
            <a:endParaRPr lang="en-US" dirty="0"/>
          </a:p>
        </p:txBody>
      </p:sp>
      <p:sp>
        <p:nvSpPr>
          <p:cNvPr id="4" name="Content Placeholder 3">
            <a:extLst>
              <a:ext uri="{FF2B5EF4-FFF2-40B4-BE49-F238E27FC236}">
                <a16:creationId xmlns:a16="http://schemas.microsoft.com/office/drawing/2014/main" id="{69436336-413D-D745-A50E-10B5E9EF3D35}"/>
              </a:ext>
            </a:extLst>
          </p:cNvPr>
          <p:cNvSpPr>
            <a:spLocks noGrp="1"/>
          </p:cNvSpPr>
          <p:nvPr>
            <p:ph sz="half" idx="2"/>
          </p:nvPr>
        </p:nvSpPr>
        <p:spPr/>
        <p:txBody>
          <a:bodyPr>
            <a:normAutofit/>
          </a:bodyPr>
          <a:lstStyle/>
          <a:p>
            <a:endParaRPr lang="en-US" dirty="0"/>
          </a:p>
          <a:p>
            <a:endParaRPr lang="en-US" dirty="0"/>
          </a:p>
        </p:txBody>
      </p:sp>
      <p:pic>
        <p:nvPicPr>
          <p:cNvPr id="13" name="Picture 12">
            <a:extLst>
              <a:ext uri="{FF2B5EF4-FFF2-40B4-BE49-F238E27FC236}">
                <a16:creationId xmlns:a16="http://schemas.microsoft.com/office/drawing/2014/main" id="{B39D565F-9828-8944-8FC6-2A32690F0D7C}"/>
              </a:ext>
            </a:extLst>
          </p:cNvPr>
          <p:cNvPicPr>
            <a:picLocks noChangeAspect="1"/>
          </p:cNvPicPr>
          <p:nvPr/>
        </p:nvPicPr>
        <p:blipFill>
          <a:blip r:embed="rId3"/>
          <a:stretch>
            <a:fillRect/>
          </a:stretch>
        </p:blipFill>
        <p:spPr>
          <a:xfrm>
            <a:off x="5860025" y="1668987"/>
            <a:ext cx="5922350" cy="4441762"/>
          </a:xfrm>
          <a:prstGeom prst="rect">
            <a:avLst/>
          </a:prstGeom>
        </p:spPr>
      </p:pic>
      <p:sp>
        <p:nvSpPr>
          <p:cNvPr id="5" name="Slide Number Placeholder 4">
            <a:extLst>
              <a:ext uri="{FF2B5EF4-FFF2-40B4-BE49-F238E27FC236}">
                <a16:creationId xmlns:a16="http://schemas.microsoft.com/office/drawing/2014/main" id="{20B80760-197D-934C-9D50-E295A556D022}"/>
              </a:ext>
            </a:extLst>
          </p:cNvPr>
          <p:cNvSpPr>
            <a:spLocks noGrp="1"/>
          </p:cNvSpPr>
          <p:nvPr>
            <p:ph type="sldNum" sz="quarter" idx="12"/>
          </p:nvPr>
        </p:nvSpPr>
        <p:spPr/>
        <p:txBody>
          <a:bodyPr/>
          <a:lstStyle/>
          <a:p>
            <a:fld id="{393FEECB-4008-5E46-9EEC-BD7E66EAFAF0}" type="slidenum">
              <a:rPr lang="en-US" smtClean="0"/>
              <a:t>5</a:t>
            </a:fld>
            <a:endParaRPr lang="en-US"/>
          </a:p>
        </p:txBody>
      </p:sp>
    </p:spTree>
    <p:extLst>
      <p:ext uri="{BB962C8B-B14F-4D97-AF65-F5344CB8AC3E}">
        <p14:creationId xmlns:p14="http://schemas.microsoft.com/office/powerpoint/2010/main" val="179515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3A0D6B-B7D9-234C-9D5B-E8A77EEF8267}"/>
              </a:ext>
            </a:extLst>
          </p:cNvPr>
          <p:cNvSpPr>
            <a:spLocks noGrp="1"/>
          </p:cNvSpPr>
          <p:nvPr>
            <p:ph type="title"/>
          </p:nvPr>
        </p:nvSpPr>
        <p:spPr/>
        <p:txBody>
          <a:bodyPr/>
          <a:lstStyle/>
          <a:p>
            <a:r>
              <a:rPr lang="en-US" dirty="0"/>
              <a:t>Certain features are strongly correlated with edibility</a:t>
            </a:r>
          </a:p>
        </p:txBody>
      </p:sp>
      <p:pic>
        <p:nvPicPr>
          <p:cNvPr id="8" name="Content Placeholder 7">
            <a:extLst>
              <a:ext uri="{FF2B5EF4-FFF2-40B4-BE49-F238E27FC236}">
                <a16:creationId xmlns:a16="http://schemas.microsoft.com/office/drawing/2014/main" id="{489BC86F-71E9-0F44-BCA1-4F35BDFE0E39}"/>
              </a:ext>
            </a:extLst>
          </p:cNvPr>
          <p:cNvPicPr>
            <a:picLocks noGrp="1" noChangeAspect="1"/>
          </p:cNvPicPr>
          <p:nvPr>
            <p:ph idx="1"/>
          </p:nvPr>
        </p:nvPicPr>
        <p:blipFill>
          <a:blip r:embed="rId3"/>
          <a:stretch>
            <a:fillRect/>
          </a:stretch>
        </p:blipFill>
        <p:spPr>
          <a:xfrm>
            <a:off x="2949693" y="1467102"/>
            <a:ext cx="6292614" cy="5034092"/>
          </a:xfrm>
        </p:spPr>
      </p:pic>
      <p:sp>
        <p:nvSpPr>
          <p:cNvPr id="18" name="Rectangle 17">
            <a:extLst>
              <a:ext uri="{FF2B5EF4-FFF2-40B4-BE49-F238E27FC236}">
                <a16:creationId xmlns:a16="http://schemas.microsoft.com/office/drawing/2014/main" id="{13A0B753-E7E1-D540-863E-9B26C9F3413D}"/>
              </a:ext>
            </a:extLst>
          </p:cNvPr>
          <p:cNvSpPr/>
          <p:nvPr/>
        </p:nvSpPr>
        <p:spPr>
          <a:xfrm>
            <a:off x="3069265" y="2068429"/>
            <a:ext cx="4628706" cy="22682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D965EC6-2242-6243-86DF-860E62986ADD}"/>
              </a:ext>
            </a:extLst>
          </p:cNvPr>
          <p:cNvCxnSpPr>
            <a:cxnSpLocks/>
          </p:cNvCxnSpPr>
          <p:nvPr/>
        </p:nvCxnSpPr>
        <p:spPr>
          <a:xfrm>
            <a:off x="4301067" y="1684867"/>
            <a:ext cx="0" cy="321733"/>
          </a:xfrm>
          <a:prstGeom prst="straightConnector1">
            <a:avLst/>
          </a:prstGeom>
          <a:ln w="158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8AA3EE-0D36-DC45-ADA2-A527A1C0FBD4}"/>
              </a:ext>
            </a:extLst>
          </p:cNvPr>
          <p:cNvSpPr txBox="1"/>
          <p:nvPr/>
        </p:nvSpPr>
        <p:spPr>
          <a:xfrm>
            <a:off x="3767667" y="1323809"/>
            <a:ext cx="1380066" cy="338554"/>
          </a:xfrm>
          <a:prstGeom prst="rect">
            <a:avLst/>
          </a:prstGeom>
          <a:noFill/>
        </p:spPr>
        <p:txBody>
          <a:bodyPr wrap="square" rtlCol="0">
            <a:spAutoFit/>
          </a:bodyPr>
          <a:lstStyle/>
          <a:p>
            <a:r>
              <a:rPr lang="en-US" sz="1600" b="1" dirty="0" err="1"/>
              <a:t>Corr</a:t>
            </a:r>
            <a:r>
              <a:rPr lang="en-US" sz="1600" b="1" dirty="0"/>
              <a:t> = .786</a:t>
            </a:r>
          </a:p>
        </p:txBody>
      </p:sp>
      <p:cxnSp>
        <p:nvCxnSpPr>
          <p:cNvPr id="22" name="Straight Arrow Connector 21">
            <a:extLst>
              <a:ext uri="{FF2B5EF4-FFF2-40B4-BE49-F238E27FC236}">
                <a16:creationId xmlns:a16="http://schemas.microsoft.com/office/drawing/2014/main" id="{AA0B0C53-E4A6-3845-8BF8-6B70E62ECF19}"/>
              </a:ext>
            </a:extLst>
          </p:cNvPr>
          <p:cNvCxnSpPr>
            <a:cxnSpLocks/>
            <a:endCxn id="26" idx="0"/>
          </p:cNvCxnSpPr>
          <p:nvPr/>
        </p:nvCxnSpPr>
        <p:spPr>
          <a:xfrm>
            <a:off x="5909733" y="1684867"/>
            <a:ext cx="0" cy="321734"/>
          </a:xfrm>
          <a:prstGeom prst="straightConnector1">
            <a:avLst/>
          </a:prstGeom>
          <a:ln w="158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075523-FC85-B040-8B02-147288989170}"/>
              </a:ext>
            </a:extLst>
          </p:cNvPr>
          <p:cNvSpPr txBox="1"/>
          <p:nvPr/>
        </p:nvSpPr>
        <p:spPr>
          <a:xfrm>
            <a:off x="5383618" y="1312557"/>
            <a:ext cx="1380066" cy="338554"/>
          </a:xfrm>
          <a:prstGeom prst="rect">
            <a:avLst/>
          </a:prstGeom>
          <a:noFill/>
        </p:spPr>
        <p:txBody>
          <a:bodyPr wrap="square" rtlCol="0">
            <a:spAutoFit/>
          </a:bodyPr>
          <a:lstStyle/>
          <a:p>
            <a:r>
              <a:rPr lang="en-US" sz="1600" b="1" dirty="0" err="1"/>
              <a:t>Corr</a:t>
            </a:r>
            <a:r>
              <a:rPr lang="en-US" sz="1600" b="1" dirty="0"/>
              <a:t> = -.624</a:t>
            </a:r>
          </a:p>
        </p:txBody>
      </p:sp>
      <p:sp>
        <p:nvSpPr>
          <p:cNvPr id="24" name="Rectangle 23">
            <a:extLst>
              <a:ext uri="{FF2B5EF4-FFF2-40B4-BE49-F238E27FC236}">
                <a16:creationId xmlns:a16="http://schemas.microsoft.com/office/drawing/2014/main" id="{67CEE2B7-A5D0-3449-A3A8-73A5891F8A16}"/>
              </a:ext>
            </a:extLst>
          </p:cNvPr>
          <p:cNvSpPr/>
          <p:nvPr/>
        </p:nvSpPr>
        <p:spPr>
          <a:xfrm>
            <a:off x="4191000" y="2006601"/>
            <a:ext cx="228600" cy="4368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29A9C0-A96C-074D-869C-1C308394C11C}"/>
              </a:ext>
            </a:extLst>
          </p:cNvPr>
          <p:cNvSpPr/>
          <p:nvPr/>
        </p:nvSpPr>
        <p:spPr>
          <a:xfrm>
            <a:off x="5795433" y="2006601"/>
            <a:ext cx="228600" cy="4368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98CFB93-D457-A045-A8A8-FA6337D28D50}"/>
              </a:ext>
            </a:extLst>
          </p:cNvPr>
          <p:cNvSpPr txBox="1"/>
          <p:nvPr/>
        </p:nvSpPr>
        <p:spPr>
          <a:xfrm>
            <a:off x="2081309" y="1926744"/>
            <a:ext cx="1130710" cy="338554"/>
          </a:xfrm>
          <a:prstGeom prst="rect">
            <a:avLst/>
          </a:prstGeom>
          <a:noFill/>
        </p:spPr>
        <p:txBody>
          <a:bodyPr wrap="square" rtlCol="0">
            <a:spAutoFit/>
          </a:bodyPr>
          <a:lstStyle/>
          <a:p>
            <a:r>
              <a:rPr lang="en-US" sz="1600" b="1" dirty="0"/>
              <a:t>Edibility</a:t>
            </a:r>
          </a:p>
        </p:txBody>
      </p:sp>
      <p:sp>
        <p:nvSpPr>
          <p:cNvPr id="29" name="TextBox 28">
            <a:extLst>
              <a:ext uri="{FF2B5EF4-FFF2-40B4-BE49-F238E27FC236}">
                <a16:creationId xmlns:a16="http://schemas.microsoft.com/office/drawing/2014/main" id="{919B25A9-A7F4-304C-AB63-4A0451C4AB05}"/>
              </a:ext>
            </a:extLst>
          </p:cNvPr>
          <p:cNvSpPr txBox="1"/>
          <p:nvPr/>
        </p:nvSpPr>
        <p:spPr>
          <a:xfrm>
            <a:off x="3701297" y="6412135"/>
            <a:ext cx="1376516" cy="338554"/>
          </a:xfrm>
          <a:prstGeom prst="rect">
            <a:avLst/>
          </a:prstGeom>
          <a:noFill/>
        </p:spPr>
        <p:txBody>
          <a:bodyPr wrap="square" rtlCol="0">
            <a:spAutoFit/>
          </a:bodyPr>
          <a:lstStyle/>
          <a:p>
            <a:r>
              <a:rPr lang="en-US" sz="1600" b="1" dirty="0"/>
              <a:t>Odor - None</a:t>
            </a:r>
          </a:p>
        </p:txBody>
      </p:sp>
      <p:sp>
        <p:nvSpPr>
          <p:cNvPr id="30" name="TextBox 29">
            <a:extLst>
              <a:ext uri="{FF2B5EF4-FFF2-40B4-BE49-F238E27FC236}">
                <a16:creationId xmlns:a16="http://schemas.microsoft.com/office/drawing/2014/main" id="{948AAD3A-2CEE-8745-89FF-8E943C4CD934}"/>
              </a:ext>
            </a:extLst>
          </p:cNvPr>
          <p:cNvSpPr txBox="1"/>
          <p:nvPr/>
        </p:nvSpPr>
        <p:spPr>
          <a:xfrm>
            <a:off x="5339466" y="6412135"/>
            <a:ext cx="1376516" cy="338554"/>
          </a:xfrm>
          <a:prstGeom prst="rect">
            <a:avLst/>
          </a:prstGeom>
          <a:noFill/>
        </p:spPr>
        <p:txBody>
          <a:bodyPr wrap="square" rtlCol="0">
            <a:spAutoFit/>
          </a:bodyPr>
          <a:lstStyle/>
          <a:p>
            <a:r>
              <a:rPr lang="en-US" sz="1600" b="1" dirty="0"/>
              <a:t>Odor - Foul</a:t>
            </a:r>
          </a:p>
        </p:txBody>
      </p:sp>
      <p:sp>
        <p:nvSpPr>
          <p:cNvPr id="2" name="Slide Number Placeholder 1">
            <a:extLst>
              <a:ext uri="{FF2B5EF4-FFF2-40B4-BE49-F238E27FC236}">
                <a16:creationId xmlns:a16="http://schemas.microsoft.com/office/drawing/2014/main" id="{72282BB8-AD6F-D449-9701-512B6544B49E}"/>
              </a:ext>
            </a:extLst>
          </p:cNvPr>
          <p:cNvSpPr>
            <a:spLocks noGrp="1"/>
          </p:cNvSpPr>
          <p:nvPr>
            <p:ph type="sldNum" sz="quarter" idx="12"/>
          </p:nvPr>
        </p:nvSpPr>
        <p:spPr/>
        <p:txBody>
          <a:bodyPr/>
          <a:lstStyle/>
          <a:p>
            <a:fld id="{393FEECB-4008-5E46-9EEC-BD7E66EAFAF0}" type="slidenum">
              <a:rPr lang="en-US" smtClean="0"/>
              <a:t>6</a:t>
            </a:fld>
            <a:endParaRPr lang="en-US"/>
          </a:p>
        </p:txBody>
      </p:sp>
    </p:spTree>
    <p:extLst>
      <p:ext uri="{BB962C8B-B14F-4D97-AF65-F5344CB8AC3E}">
        <p14:creationId xmlns:p14="http://schemas.microsoft.com/office/powerpoint/2010/main" val="5805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3" grpId="0"/>
      <p:bldP spid="24" grpId="0" animBg="1"/>
      <p:bldP spid="26" grpId="0" animBg="1"/>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D325-FBB9-184B-90B3-706F63D7BFCA}"/>
              </a:ext>
            </a:extLst>
          </p:cNvPr>
          <p:cNvSpPr>
            <a:spLocks noGrp="1"/>
          </p:cNvSpPr>
          <p:nvPr>
            <p:ph type="title"/>
          </p:nvPr>
        </p:nvSpPr>
        <p:spPr/>
        <p:txBody>
          <a:bodyPr/>
          <a:lstStyle/>
          <a:p>
            <a:r>
              <a:rPr lang="en-US" dirty="0"/>
              <a:t>Baseline model using logistic regression has near perfect accuracy</a:t>
            </a:r>
          </a:p>
        </p:txBody>
      </p:sp>
      <p:sp>
        <p:nvSpPr>
          <p:cNvPr id="4" name="Text Placeholder 3">
            <a:extLst>
              <a:ext uri="{FF2B5EF4-FFF2-40B4-BE49-F238E27FC236}">
                <a16:creationId xmlns:a16="http://schemas.microsoft.com/office/drawing/2014/main" id="{759D2889-6C68-9448-84C4-4E62BD8DA398}"/>
              </a:ext>
            </a:extLst>
          </p:cNvPr>
          <p:cNvSpPr>
            <a:spLocks noGrp="1"/>
          </p:cNvSpPr>
          <p:nvPr>
            <p:ph type="body" idx="1"/>
          </p:nvPr>
        </p:nvSpPr>
        <p:spPr>
          <a:xfrm>
            <a:off x="609600" y="2531258"/>
            <a:ext cx="5565058" cy="639762"/>
          </a:xfrm>
        </p:spPr>
        <p:txBody>
          <a:bodyPr>
            <a:normAutofit fontScale="92500"/>
          </a:bodyPr>
          <a:lstStyle/>
          <a:p>
            <a:r>
              <a:rPr lang="en-US" sz="2000" dirty="0"/>
              <a:t>Logistic Regression Results with default parameters</a:t>
            </a:r>
          </a:p>
        </p:txBody>
      </p:sp>
      <p:sp>
        <p:nvSpPr>
          <p:cNvPr id="5" name="Content Placeholder 4">
            <a:extLst>
              <a:ext uri="{FF2B5EF4-FFF2-40B4-BE49-F238E27FC236}">
                <a16:creationId xmlns:a16="http://schemas.microsoft.com/office/drawing/2014/main" id="{5EE5A668-4828-0145-ACB4-6A288A675437}"/>
              </a:ext>
            </a:extLst>
          </p:cNvPr>
          <p:cNvSpPr>
            <a:spLocks noGrp="1"/>
          </p:cNvSpPr>
          <p:nvPr>
            <p:ph sz="half" idx="2"/>
          </p:nvPr>
        </p:nvSpPr>
        <p:spPr>
          <a:xfrm>
            <a:off x="609600" y="2292859"/>
            <a:ext cx="5386917" cy="3951288"/>
          </a:xfrm>
        </p:spPr>
        <p:txBody>
          <a:bodyPr/>
          <a:lstStyle/>
          <a:p>
            <a:endParaRPr lang="en-US" dirty="0"/>
          </a:p>
          <a:p>
            <a:endParaRPr lang="en-US" dirty="0"/>
          </a:p>
        </p:txBody>
      </p:sp>
      <p:graphicFrame>
        <p:nvGraphicFramePr>
          <p:cNvPr id="8" name="Content Placeholder 7">
            <a:extLst>
              <a:ext uri="{FF2B5EF4-FFF2-40B4-BE49-F238E27FC236}">
                <a16:creationId xmlns:a16="http://schemas.microsoft.com/office/drawing/2014/main" id="{48AD8604-DACE-9945-A546-3971ED87D07C}"/>
              </a:ext>
            </a:extLst>
          </p:cNvPr>
          <p:cNvGraphicFramePr>
            <a:graphicFrameLocks noGrp="1"/>
          </p:cNvGraphicFramePr>
          <p:nvPr>
            <p:ph sz="quarter" idx="4"/>
            <p:extLst>
              <p:ext uri="{D42A27DB-BD31-4B8C-83A1-F6EECF244321}">
                <p14:modId xmlns:p14="http://schemas.microsoft.com/office/powerpoint/2010/main" val="2863940323"/>
              </p:ext>
            </p:extLst>
          </p:nvPr>
        </p:nvGraphicFramePr>
        <p:xfrm>
          <a:off x="988142" y="3453777"/>
          <a:ext cx="4468441" cy="873760"/>
        </p:xfrm>
        <a:graphic>
          <a:graphicData uri="http://schemas.openxmlformats.org/drawingml/2006/table">
            <a:tbl>
              <a:tblPr firstRow="1" bandRow="1">
                <a:tableStyleId>{5C22544A-7EE6-4342-B048-85BDC9FD1C3A}</a:tableStyleId>
              </a:tblPr>
              <a:tblGrid>
                <a:gridCol w="949324">
                  <a:extLst>
                    <a:ext uri="{9D8B030D-6E8A-4147-A177-3AD203B41FA5}">
                      <a16:colId xmlns:a16="http://schemas.microsoft.com/office/drawing/2014/main" val="4180899568"/>
                    </a:ext>
                  </a:extLst>
                </a:gridCol>
                <a:gridCol w="838053">
                  <a:extLst>
                    <a:ext uri="{9D8B030D-6E8A-4147-A177-3AD203B41FA5}">
                      <a16:colId xmlns:a16="http://schemas.microsoft.com/office/drawing/2014/main" val="2293507869"/>
                    </a:ext>
                  </a:extLst>
                </a:gridCol>
                <a:gridCol w="893688">
                  <a:extLst>
                    <a:ext uri="{9D8B030D-6E8A-4147-A177-3AD203B41FA5}">
                      <a16:colId xmlns:a16="http://schemas.microsoft.com/office/drawing/2014/main" val="2862811270"/>
                    </a:ext>
                  </a:extLst>
                </a:gridCol>
                <a:gridCol w="893688">
                  <a:extLst>
                    <a:ext uri="{9D8B030D-6E8A-4147-A177-3AD203B41FA5}">
                      <a16:colId xmlns:a16="http://schemas.microsoft.com/office/drawing/2014/main" val="1924463746"/>
                    </a:ext>
                  </a:extLst>
                </a:gridCol>
                <a:gridCol w="893688">
                  <a:extLst>
                    <a:ext uri="{9D8B030D-6E8A-4147-A177-3AD203B41FA5}">
                      <a16:colId xmlns:a16="http://schemas.microsoft.com/office/drawing/2014/main" val="3736232289"/>
                    </a:ext>
                  </a:extLst>
                </a:gridCol>
              </a:tblGrid>
              <a:tr h="370840">
                <a:tc>
                  <a:txBody>
                    <a:bodyPr/>
                    <a:lstStyle/>
                    <a:p>
                      <a:r>
                        <a:rPr lang="en-US" dirty="0"/>
                        <a:t>Model</a:t>
                      </a:r>
                    </a:p>
                  </a:txBody>
                  <a:tcPr/>
                </a:tc>
                <a:tc>
                  <a:txBody>
                    <a:bodyPr/>
                    <a:lstStyle/>
                    <a:p>
                      <a:r>
                        <a:rPr lang="en-US" dirty="0"/>
                        <a:t>Precision</a:t>
                      </a:r>
                    </a:p>
                  </a:txBody>
                  <a:tcPr/>
                </a:tc>
                <a:tc>
                  <a:txBody>
                    <a:bodyPr/>
                    <a:lstStyle/>
                    <a:p>
                      <a:r>
                        <a:rPr lang="en-US" dirty="0"/>
                        <a:t>Recall</a:t>
                      </a:r>
                    </a:p>
                  </a:txBody>
                  <a:tcPr/>
                </a:tc>
                <a:tc>
                  <a:txBody>
                    <a:bodyPr/>
                    <a:lstStyle/>
                    <a:p>
                      <a:r>
                        <a:rPr lang="en-US" dirty="0"/>
                        <a:t>Accuracy</a:t>
                      </a:r>
                    </a:p>
                  </a:txBody>
                  <a:tcPr/>
                </a:tc>
                <a:tc>
                  <a:txBody>
                    <a:bodyPr/>
                    <a:lstStyle/>
                    <a:p>
                      <a:r>
                        <a:rPr lang="en-US" dirty="0"/>
                        <a:t>AUC</a:t>
                      </a:r>
                    </a:p>
                  </a:txBody>
                  <a:tcPr/>
                </a:tc>
                <a:extLst>
                  <a:ext uri="{0D108BD9-81ED-4DB2-BD59-A6C34878D82A}">
                    <a16:rowId xmlns:a16="http://schemas.microsoft.com/office/drawing/2014/main" val="2869959387"/>
                  </a:ext>
                </a:extLst>
              </a:tr>
              <a:tr h="370840">
                <a:tc>
                  <a:txBody>
                    <a:bodyPr/>
                    <a:lstStyle/>
                    <a:p>
                      <a:r>
                        <a:rPr lang="en-US" dirty="0"/>
                        <a:t>Logistic Regression</a:t>
                      </a:r>
                    </a:p>
                  </a:txBody>
                  <a:tcPr/>
                </a:tc>
                <a:tc>
                  <a:txBody>
                    <a:bodyPr/>
                    <a:lstStyle/>
                    <a:p>
                      <a:r>
                        <a:rPr lang="en-US" dirty="0"/>
                        <a:t>0.998</a:t>
                      </a:r>
                    </a:p>
                  </a:txBody>
                  <a:tcPr/>
                </a:tc>
                <a:tc>
                  <a:txBody>
                    <a:bodyPr/>
                    <a:lstStyle/>
                    <a:p>
                      <a:r>
                        <a:rPr lang="en-US" dirty="0"/>
                        <a:t>1.000</a:t>
                      </a:r>
                    </a:p>
                  </a:txBody>
                  <a:tcPr/>
                </a:tc>
                <a:tc>
                  <a:txBody>
                    <a:bodyPr/>
                    <a:lstStyle/>
                    <a:p>
                      <a:r>
                        <a:rPr lang="en-US" dirty="0">
                          <a:solidFill>
                            <a:srgbClr val="FF0000"/>
                          </a:solidFill>
                        </a:rPr>
                        <a:t>0.999</a:t>
                      </a:r>
                    </a:p>
                  </a:txBody>
                  <a:tcPr/>
                </a:tc>
                <a:tc>
                  <a:txBody>
                    <a:bodyPr/>
                    <a:lstStyle/>
                    <a:p>
                      <a:r>
                        <a:rPr lang="en-US" dirty="0"/>
                        <a:t>1.000</a:t>
                      </a:r>
                    </a:p>
                  </a:txBody>
                  <a:tcPr/>
                </a:tc>
                <a:extLst>
                  <a:ext uri="{0D108BD9-81ED-4DB2-BD59-A6C34878D82A}">
                    <a16:rowId xmlns:a16="http://schemas.microsoft.com/office/drawing/2014/main" val="3237376913"/>
                  </a:ext>
                </a:extLst>
              </a:tr>
            </a:tbl>
          </a:graphicData>
        </a:graphic>
      </p:graphicFrame>
      <p:pic>
        <p:nvPicPr>
          <p:cNvPr id="14" name="Picture 13">
            <a:extLst>
              <a:ext uri="{FF2B5EF4-FFF2-40B4-BE49-F238E27FC236}">
                <a16:creationId xmlns:a16="http://schemas.microsoft.com/office/drawing/2014/main" id="{DA10B040-B71D-1343-A7D6-5988D5B3E00F}"/>
              </a:ext>
            </a:extLst>
          </p:cNvPr>
          <p:cNvPicPr>
            <a:picLocks noChangeAspect="1"/>
          </p:cNvPicPr>
          <p:nvPr/>
        </p:nvPicPr>
        <p:blipFill>
          <a:blip r:embed="rId3"/>
          <a:stretch>
            <a:fillRect/>
          </a:stretch>
        </p:blipFill>
        <p:spPr>
          <a:xfrm>
            <a:off x="5358581" y="973393"/>
            <a:ext cx="9144000" cy="6858000"/>
          </a:xfrm>
          <a:prstGeom prst="rect">
            <a:avLst/>
          </a:prstGeom>
        </p:spPr>
      </p:pic>
      <p:sp>
        <p:nvSpPr>
          <p:cNvPr id="3" name="Slide Number Placeholder 2">
            <a:extLst>
              <a:ext uri="{FF2B5EF4-FFF2-40B4-BE49-F238E27FC236}">
                <a16:creationId xmlns:a16="http://schemas.microsoft.com/office/drawing/2014/main" id="{4097F82C-A7F6-8F44-9457-CF9E099992AE}"/>
              </a:ext>
            </a:extLst>
          </p:cNvPr>
          <p:cNvSpPr>
            <a:spLocks noGrp="1"/>
          </p:cNvSpPr>
          <p:nvPr>
            <p:ph type="sldNum" sz="quarter" idx="12"/>
          </p:nvPr>
        </p:nvSpPr>
        <p:spPr/>
        <p:txBody>
          <a:bodyPr/>
          <a:lstStyle/>
          <a:p>
            <a:fld id="{393FEECB-4008-5E46-9EEC-BD7E66EAFAF0}" type="slidenum">
              <a:rPr lang="en-US" smtClean="0"/>
              <a:t>7</a:t>
            </a:fld>
            <a:endParaRPr lang="en-US"/>
          </a:p>
        </p:txBody>
      </p:sp>
    </p:spTree>
    <p:extLst>
      <p:ext uri="{BB962C8B-B14F-4D97-AF65-F5344CB8AC3E}">
        <p14:creationId xmlns:p14="http://schemas.microsoft.com/office/powerpoint/2010/main" val="138487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1C822-CB34-F34C-A7FF-F630B7C5DEDD}"/>
              </a:ext>
            </a:extLst>
          </p:cNvPr>
          <p:cNvSpPr>
            <a:spLocks noGrp="1"/>
          </p:cNvSpPr>
          <p:nvPr>
            <p:ph type="title"/>
          </p:nvPr>
        </p:nvSpPr>
        <p:spPr/>
        <p:txBody>
          <a:bodyPr>
            <a:normAutofit/>
          </a:bodyPr>
          <a:lstStyle/>
          <a:p>
            <a:r>
              <a:rPr lang="en-US" dirty="0"/>
              <a:t>Which features are most important for predicting edibility? </a:t>
            </a:r>
          </a:p>
        </p:txBody>
      </p:sp>
      <p:graphicFrame>
        <p:nvGraphicFramePr>
          <p:cNvPr id="16" name="Content Placeholder 15">
            <a:extLst>
              <a:ext uri="{FF2B5EF4-FFF2-40B4-BE49-F238E27FC236}">
                <a16:creationId xmlns:a16="http://schemas.microsoft.com/office/drawing/2014/main" id="{4AAED0D6-C66D-3043-9C4E-164EA7DCE5D9}"/>
              </a:ext>
            </a:extLst>
          </p:cNvPr>
          <p:cNvGraphicFramePr>
            <a:graphicFrameLocks noGrp="1"/>
          </p:cNvGraphicFramePr>
          <p:nvPr>
            <p:ph sz="half" idx="1"/>
            <p:extLst>
              <p:ext uri="{D42A27DB-BD31-4B8C-83A1-F6EECF244321}">
                <p14:modId xmlns:p14="http://schemas.microsoft.com/office/powerpoint/2010/main" val="4127226872"/>
              </p:ext>
            </p:extLst>
          </p:nvPr>
        </p:nvGraphicFramePr>
        <p:xfrm>
          <a:off x="825910" y="2013155"/>
          <a:ext cx="3647768" cy="3150870"/>
        </p:xfrm>
        <a:graphic>
          <a:graphicData uri="http://schemas.openxmlformats.org/drawingml/2006/table">
            <a:tbl>
              <a:tblPr>
                <a:tableStyleId>{5C22544A-7EE6-4342-B048-85BDC9FD1C3A}</a:tableStyleId>
              </a:tblPr>
              <a:tblGrid>
                <a:gridCol w="2301909">
                  <a:extLst>
                    <a:ext uri="{9D8B030D-6E8A-4147-A177-3AD203B41FA5}">
                      <a16:colId xmlns:a16="http://schemas.microsoft.com/office/drawing/2014/main" val="395087063"/>
                    </a:ext>
                  </a:extLst>
                </a:gridCol>
                <a:gridCol w="1345859">
                  <a:extLst>
                    <a:ext uri="{9D8B030D-6E8A-4147-A177-3AD203B41FA5}">
                      <a16:colId xmlns:a16="http://schemas.microsoft.com/office/drawing/2014/main" val="3464063006"/>
                    </a:ext>
                  </a:extLst>
                </a:gridCol>
              </a:tblGrid>
              <a:tr h="203200">
                <a:tc>
                  <a:txBody>
                    <a:bodyPr/>
                    <a:lstStyle/>
                    <a:p>
                      <a:pPr algn="ctr" fontAlgn="b"/>
                      <a:r>
                        <a:rPr lang="en-US" sz="1600" b="1" u="none" strike="noStrike" dirty="0">
                          <a:effectLst/>
                        </a:rPr>
                        <a:t>Feature</a:t>
                      </a:r>
                      <a:endParaRPr lang="en-US" sz="1600" b="1" i="0" u="none" strike="noStrike" dirty="0">
                        <a:solidFill>
                          <a:srgbClr val="000000"/>
                        </a:solidFill>
                        <a:effectLst/>
                        <a:latin typeface="Calibri" panose="020F0502020204030204" pitchFamily="34" charset="0"/>
                      </a:endParaRPr>
                    </a:p>
                  </a:txBody>
                  <a:tcPr marL="18192" marR="18192" marT="9525" marB="0" anchor="b"/>
                </a:tc>
                <a:tc>
                  <a:txBody>
                    <a:bodyPr/>
                    <a:lstStyle/>
                    <a:p>
                      <a:pPr algn="ctr" fontAlgn="b"/>
                      <a:r>
                        <a:rPr lang="en-US" sz="1600" b="1" i="0" u="none" strike="noStrike" dirty="0">
                          <a:solidFill>
                            <a:srgbClr val="000000"/>
                          </a:solidFill>
                          <a:effectLst/>
                          <a:latin typeface="Calibri" panose="020F0502020204030204" pitchFamily="34" charset="0"/>
                        </a:rPr>
                        <a:t>β</a:t>
                      </a:r>
                    </a:p>
                  </a:txBody>
                  <a:tcPr marL="18192" marR="18192" marT="9525" marB="0" anchor="b"/>
                </a:tc>
                <a:extLst>
                  <a:ext uri="{0D108BD9-81ED-4DB2-BD59-A6C34878D82A}">
                    <a16:rowId xmlns:a16="http://schemas.microsoft.com/office/drawing/2014/main" val="4034702005"/>
                  </a:ext>
                </a:extLst>
              </a:tr>
              <a:tr h="203200">
                <a:tc>
                  <a:txBody>
                    <a:bodyPr/>
                    <a:lstStyle/>
                    <a:p>
                      <a:pPr algn="l" fontAlgn="b"/>
                      <a:r>
                        <a:rPr lang="en-US" sz="1400" u="none" strike="noStrike" dirty="0" err="1">
                          <a:effectLst/>
                        </a:rPr>
                        <a:t>odor_n</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4.064</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496038378"/>
                  </a:ext>
                </a:extLst>
              </a:tr>
              <a:tr h="203200">
                <a:tc>
                  <a:txBody>
                    <a:bodyPr/>
                    <a:lstStyle/>
                    <a:p>
                      <a:pPr algn="l" fontAlgn="b"/>
                      <a:r>
                        <a:rPr lang="en-US" sz="1400" u="none" strike="noStrike" dirty="0" err="1">
                          <a:effectLst/>
                        </a:rPr>
                        <a:t>odor_l</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2.656</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761435229"/>
                  </a:ext>
                </a:extLst>
              </a:tr>
              <a:tr h="203200">
                <a:tc>
                  <a:txBody>
                    <a:bodyPr/>
                    <a:lstStyle/>
                    <a:p>
                      <a:pPr algn="l" fontAlgn="b"/>
                      <a:r>
                        <a:rPr lang="en-US" sz="1400" u="none" strike="noStrike">
                          <a:effectLst/>
                        </a:rPr>
                        <a:t>odor_a</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2.647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804967505"/>
                  </a:ext>
                </a:extLst>
              </a:tr>
              <a:tr h="203200">
                <a:tc>
                  <a:txBody>
                    <a:bodyPr/>
                    <a:lstStyle/>
                    <a:p>
                      <a:pPr algn="l" fontAlgn="b"/>
                      <a:r>
                        <a:rPr lang="en-US" sz="1400" u="none" strike="noStrike" dirty="0">
                          <a:effectLst/>
                        </a:rPr>
                        <a:t>gill-</a:t>
                      </a:r>
                      <a:r>
                        <a:rPr lang="en-US" sz="1400" u="none" strike="noStrike" dirty="0" err="1">
                          <a:effectLst/>
                        </a:rPr>
                        <a:t>size_b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1.959</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641504305"/>
                  </a:ext>
                </a:extLst>
              </a:tr>
              <a:tr h="203200">
                <a:tc>
                  <a:txBody>
                    <a:bodyPr/>
                    <a:lstStyle/>
                    <a:p>
                      <a:pPr algn="l" fontAlgn="b"/>
                      <a:r>
                        <a:rPr lang="en-US" sz="1400" u="none" strike="noStrike">
                          <a:effectLst/>
                        </a:rPr>
                        <a:t>gill-spacing_c</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-1.522</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3936870620"/>
                  </a:ext>
                </a:extLst>
              </a:tr>
              <a:tr h="203200">
                <a:tc>
                  <a:txBody>
                    <a:bodyPr/>
                    <a:lstStyle/>
                    <a:p>
                      <a:pPr algn="l" fontAlgn="b"/>
                      <a:r>
                        <a:rPr lang="en-US" sz="1400" u="none" strike="noStrike" dirty="0">
                          <a:effectLst/>
                        </a:rPr>
                        <a:t>stalk-surface-above-</a:t>
                      </a:r>
                      <a:r>
                        <a:rPr lang="en-US" sz="1400" u="none" strike="noStrike" dirty="0" err="1">
                          <a:effectLst/>
                        </a:rPr>
                        <a:t>ring_k</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-1.665</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3156184200"/>
                  </a:ext>
                </a:extLst>
              </a:tr>
              <a:tr h="203200">
                <a:tc>
                  <a:txBody>
                    <a:bodyPr/>
                    <a:lstStyle/>
                    <a:p>
                      <a:pPr algn="l" fontAlgn="b"/>
                      <a:r>
                        <a:rPr lang="en-US" sz="1400" u="none" strike="noStrike" dirty="0">
                          <a:effectLst/>
                        </a:rPr>
                        <a:t>gill-</a:t>
                      </a:r>
                      <a:r>
                        <a:rPr lang="en-US" sz="1400" u="none" strike="noStrike" dirty="0" err="1">
                          <a:effectLst/>
                        </a:rPr>
                        <a:t>color_b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-1.799</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691920642"/>
                  </a:ext>
                </a:extLst>
              </a:tr>
              <a:tr h="203200">
                <a:tc>
                  <a:txBody>
                    <a:bodyPr/>
                    <a:lstStyle/>
                    <a:p>
                      <a:pPr algn="l" fontAlgn="b"/>
                      <a:r>
                        <a:rPr lang="en-US" sz="1400" u="none" strike="noStrike" dirty="0">
                          <a:effectLst/>
                        </a:rPr>
                        <a:t>gill-</a:t>
                      </a:r>
                      <a:r>
                        <a:rPr lang="en-US" sz="1400" u="none" strike="noStrike" dirty="0" err="1">
                          <a:effectLst/>
                        </a:rPr>
                        <a:t>size_n</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-2.067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475931746"/>
                  </a:ext>
                </a:extLst>
              </a:tr>
              <a:tr h="203200">
                <a:tc>
                  <a:txBody>
                    <a:bodyPr/>
                    <a:lstStyle/>
                    <a:p>
                      <a:pPr algn="l" fontAlgn="b"/>
                      <a:r>
                        <a:rPr lang="en-US" sz="1400" u="none" strike="noStrike" dirty="0" err="1">
                          <a:effectLst/>
                        </a:rPr>
                        <a:t>odor_p</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-2.253</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806802919"/>
                  </a:ext>
                </a:extLst>
              </a:tr>
              <a:tr h="203200">
                <a:tc>
                  <a:txBody>
                    <a:bodyPr/>
                    <a:lstStyle/>
                    <a:p>
                      <a:pPr algn="l" fontAlgn="b"/>
                      <a:r>
                        <a:rPr lang="en-US" sz="1400" u="none" strike="noStrike" dirty="0">
                          <a:effectLst/>
                        </a:rPr>
                        <a:t>stalk-</a:t>
                      </a:r>
                      <a:r>
                        <a:rPr lang="en-US" sz="1400" u="none" strike="noStrike" dirty="0" err="1">
                          <a:effectLst/>
                        </a:rPr>
                        <a:t>root_b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-2.287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267994880"/>
                  </a:ext>
                </a:extLst>
              </a:tr>
              <a:tr h="203200">
                <a:tc>
                  <a:txBody>
                    <a:bodyPr/>
                    <a:lstStyle/>
                    <a:p>
                      <a:pPr algn="l" fontAlgn="b"/>
                      <a:r>
                        <a:rPr lang="en-US" sz="1400" u="none" strike="noStrike" dirty="0" err="1">
                          <a:effectLst/>
                        </a:rPr>
                        <a:t>odor_f</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-2.608</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4225075232"/>
                  </a:ext>
                </a:extLst>
              </a:tr>
              <a:tr h="203200">
                <a:tc>
                  <a:txBody>
                    <a:bodyPr/>
                    <a:lstStyle/>
                    <a:p>
                      <a:pPr algn="l" fontAlgn="b"/>
                      <a:r>
                        <a:rPr lang="en-US" sz="1400" u="none" strike="noStrike">
                          <a:effectLst/>
                        </a:rPr>
                        <a:t>odor_c</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-2.638</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840760289"/>
                  </a:ext>
                </a:extLst>
              </a:tr>
              <a:tr h="203200">
                <a:tc>
                  <a:txBody>
                    <a:bodyPr/>
                    <a:lstStyle/>
                    <a:p>
                      <a:pPr algn="l" fontAlgn="b"/>
                      <a:r>
                        <a:rPr lang="en-US" sz="1400" u="none" strike="noStrike">
                          <a:effectLst/>
                        </a:rPr>
                        <a:t>spore-print-color_r</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-3.331</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264825298"/>
                  </a:ext>
                </a:extLst>
              </a:tr>
            </a:tbl>
          </a:graphicData>
        </a:graphic>
      </p:graphicFrame>
      <p:sp>
        <p:nvSpPr>
          <p:cNvPr id="17" name="Content Placeholder 16">
            <a:extLst>
              <a:ext uri="{FF2B5EF4-FFF2-40B4-BE49-F238E27FC236}">
                <a16:creationId xmlns:a16="http://schemas.microsoft.com/office/drawing/2014/main" id="{B872E094-D197-DB46-8AB7-7C571BB8CB18}"/>
              </a:ext>
            </a:extLst>
          </p:cNvPr>
          <p:cNvSpPr>
            <a:spLocks noGrp="1"/>
          </p:cNvSpPr>
          <p:nvPr>
            <p:ph sz="half" idx="2"/>
          </p:nvPr>
        </p:nvSpPr>
        <p:spPr/>
        <p:txBody>
          <a:bodyPr/>
          <a:lstStyle/>
          <a:p>
            <a:r>
              <a:rPr lang="en-US" dirty="0"/>
              <a:t>For these 2 families of mushrooms, odor is one of the most important features</a:t>
            </a:r>
          </a:p>
          <a:p>
            <a:r>
              <a:rPr lang="en-US" dirty="0"/>
              <a:t>	</a:t>
            </a:r>
            <a:r>
              <a:rPr lang="en-US" u="sng" dirty="0"/>
              <a:t>Odors indicating edibility </a:t>
            </a:r>
          </a:p>
          <a:p>
            <a:r>
              <a:rPr lang="en-US" dirty="0"/>
              <a:t>	n = None, l = anise, a = almond</a:t>
            </a:r>
          </a:p>
          <a:p>
            <a:r>
              <a:rPr lang="en-US" dirty="0"/>
              <a:t>	</a:t>
            </a:r>
            <a:r>
              <a:rPr lang="en-US" u="sng" dirty="0"/>
              <a:t>Odors indicating poisonousness</a:t>
            </a:r>
          </a:p>
          <a:p>
            <a:r>
              <a:rPr lang="en-US" dirty="0"/>
              <a:t>	p = pungent, f = foul, c = creosote</a:t>
            </a:r>
          </a:p>
          <a:p>
            <a:endParaRPr lang="en-US" dirty="0"/>
          </a:p>
          <a:p>
            <a:r>
              <a:rPr lang="en-US" dirty="0"/>
              <a:t>Also, don’t eat mushrooms in which the spore print is green</a:t>
            </a:r>
          </a:p>
          <a:p>
            <a:r>
              <a:rPr lang="en-US" dirty="0"/>
              <a:t>	</a:t>
            </a:r>
          </a:p>
        </p:txBody>
      </p:sp>
      <p:sp>
        <p:nvSpPr>
          <p:cNvPr id="18" name="TextBox 17">
            <a:extLst>
              <a:ext uri="{FF2B5EF4-FFF2-40B4-BE49-F238E27FC236}">
                <a16:creationId xmlns:a16="http://schemas.microsoft.com/office/drawing/2014/main" id="{1A4F697C-EE48-A842-8E2B-FFDF028A5C87}"/>
              </a:ext>
            </a:extLst>
          </p:cNvPr>
          <p:cNvSpPr txBox="1"/>
          <p:nvPr/>
        </p:nvSpPr>
        <p:spPr>
          <a:xfrm>
            <a:off x="825910" y="1415537"/>
            <a:ext cx="3293807" cy="646331"/>
          </a:xfrm>
          <a:prstGeom prst="rect">
            <a:avLst/>
          </a:prstGeom>
          <a:noFill/>
        </p:spPr>
        <p:txBody>
          <a:bodyPr wrap="square" rtlCol="0">
            <a:spAutoFit/>
          </a:bodyPr>
          <a:lstStyle/>
          <a:p>
            <a:r>
              <a:rPr lang="en-US" b="1" dirty="0"/>
              <a:t>Logistic regression important coefficients</a:t>
            </a:r>
          </a:p>
        </p:txBody>
      </p:sp>
      <p:sp>
        <p:nvSpPr>
          <p:cNvPr id="2" name="Right Brace 1">
            <a:extLst>
              <a:ext uri="{FF2B5EF4-FFF2-40B4-BE49-F238E27FC236}">
                <a16:creationId xmlns:a16="http://schemas.microsoft.com/office/drawing/2014/main" id="{A9324450-A1B6-7344-B368-9A3D98471070}"/>
              </a:ext>
            </a:extLst>
          </p:cNvPr>
          <p:cNvSpPr/>
          <p:nvPr/>
        </p:nvSpPr>
        <p:spPr>
          <a:xfrm>
            <a:off x="4473678" y="2256183"/>
            <a:ext cx="187774" cy="854765"/>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77B7784-54B8-A44A-A0E6-65EDCCF2D521}"/>
              </a:ext>
            </a:extLst>
          </p:cNvPr>
          <p:cNvSpPr/>
          <p:nvPr/>
        </p:nvSpPr>
        <p:spPr>
          <a:xfrm>
            <a:off x="4473678" y="3180523"/>
            <a:ext cx="187774" cy="1983502"/>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02ECA8D-B87D-E243-A66B-2A3B913A87FC}"/>
              </a:ext>
            </a:extLst>
          </p:cNvPr>
          <p:cNvSpPr txBox="1"/>
          <p:nvPr/>
        </p:nvSpPr>
        <p:spPr>
          <a:xfrm>
            <a:off x="4707290" y="2391177"/>
            <a:ext cx="1302536" cy="584775"/>
          </a:xfrm>
          <a:prstGeom prst="rect">
            <a:avLst/>
          </a:prstGeom>
          <a:noFill/>
        </p:spPr>
        <p:txBody>
          <a:bodyPr wrap="none" rtlCol="0">
            <a:spAutoFit/>
          </a:bodyPr>
          <a:lstStyle/>
          <a:p>
            <a:r>
              <a:rPr lang="en-US" sz="1600" b="1" dirty="0">
                <a:solidFill>
                  <a:schemeClr val="accent2"/>
                </a:solidFill>
              </a:rPr>
              <a:t>Predictive of </a:t>
            </a:r>
          </a:p>
          <a:p>
            <a:r>
              <a:rPr lang="en-US" sz="1600" b="1" dirty="0">
                <a:solidFill>
                  <a:schemeClr val="accent2"/>
                </a:solidFill>
              </a:rPr>
              <a:t>edibility</a:t>
            </a:r>
          </a:p>
        </p:txBody>
      </p:sp>
      <p:sp>
        <p:nvSpPr>
          <p:cNvPr id="9" name="TextBox 8">
            <a:extLst>
              <a:ext uri="{FF2B5EF4-FFF2-40B4-BE49-F238E27FC236}">
                <a16:creationId xmlns:a16="http://schemas.microsoft.com/office/drawing/2014/main" id="{49605805-5647-F441-8725-F96E4862B9F8}"/>
              </a:ext>
            </a:extLst>
          </p:cNvPr>
          <p:cNvSpPr txBox="1"/>
          <p:nvPr/>
        </p:nvSpPr>
        <p:spPr>
          <a:xfrm>
            <a:off x="4710603" y="3879886"/>
            <a:ext cx="1438214" cy="584775"/>
          </a:xfrm>
          <a:prstGeom prst="rect">
            <a:avLst/>
          </a:prstGeom>
          <a:noFill/>
        </p:spPr>
        <p:txBody>
          <a:bodyPr wrap="none" rtlCol="0">
            <a:spAutoFit/>
          </a:bodyPr>
          <a:lstStyle/>
          <a:p>
            <a:r>
              <a:rPr lang="en-US" sz="1600" b="1" dirty="0">
                <a:solidFill>
                  <a:schemeClr val="tx2"/>
                </a:solidFill>
              </a:rPr>
              <a:t>Predictive of </a:t>
            </a:r>
          </a:p>
          <a:p>
            <a:r>
              <a:rPr lang="en-US" sz="1600" b="1" dirty="0">
                <a:solidFill>
                  <a:schemeClr val="tx2"/>
                </a:solidFill>
              </a:rPr>
              <a:t>poisonousness</a:t>
            </a:r>
          </a:p>
        </p:txBody>
      </p:sp>
      <p:sp>
        <p:nvSpPr>
          <p:cNvPr id="4" name="Slide Number Placeholder 3">
            <a:extLst>
              <a:ext uri="{FF2B5EF4-FFF2-40B4-BE49-F238E27FC236}">
                <a16:creationId xmlns:a16="http://schemas.microsoft.com/office/drawing/2014/main" id="{58923D3D-2236-C246-95FD-B1BC6E42C70C}"/>
              </a:ext>
            </a:extLst>
          </p:cNvPr>
          <p:cNvSpPr>
            <a:spLocks noGrp="1"/>
          </p:cNvSpPr>
          <p:nvPr>
            <p:ph type="sldNum" sz="quarter" idx="12"/>
          </p:nvPr>
        </p:nvSpPr>
        <p:spPr/>
        <p:txBody>
          <a:bodyPr/>
          <a:lstStyle/>
          <a:p>
            <a:fld id="{393FEECB-4008-5E46-9EEC-BD7E66EAFAF0}" type="slidenum">
              <a:rPr lang="en-US" smtClean="0"/>
              <a:t>8</a:t>
            </a:fld>
            <a:endParaRPr lang="en-US"/>
          </a:p>
        </p:txBody>
      </p:sp>
    </p:spTree>
    <p:extLst>
      <p:ext uri="{BB962C8B-B14F-4D97-AF65-F5344CB8AC3E}">
        <p14:creationId xmlns:p14="http://schemas.microsoft.com/office/powerpoint/2010/main" val="293968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2" grpId="0" animBg="1"/>
      <p:bldP spid="8" grpId="0" animBg="1"/>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1C822-CB34-F34C-A7FF-F630B7C5DEDD}"/>
              </a:ext>
            </a:extLst>
          </p:cNvPr>
          <p:cNvSpPr>
            <a:spLocks noGrp="1"/>
          </p:cNvSpPr>
          <p:nvPr>
            <p:ph type="title"/>
          </p:nvPr>
        </p:nvSpPr>
        <p:spPr>
          <a:xfrm>
            <a:off x="609600" y="143179"/>
            <a:ext cx="10972800" cy="770395"/>
          </a:xfrm>
        </p:spPr>
        <p:txBody>
          <a:bodyPr>
            <a:normAutofit/>
          </a:bodyPr>
          <a:lstStyle/>
          <a:p>
            <a:r>
              <a:rPr lang="en-US" dirty="0"/>
              <a:t>Many mushrooms can be correctly classified just based on two features</a:t>
            </a:r>
          </a:p>
        </p:txBody>
      </p:sp>
      <p:pic>
        <p:nvPicPr>
          <p:cNvPr id="11" name="Content Placeholder 10">
            <a:extLst>
              <a:ext uri="{FF2B5EF4-FFF2-40B4-BE49-F238E27FC236}">
                <a16:creationId xmlns:a16="http://schemas.microsoft.com/office/drawing/2014/main" id="{288C0C49-CCCD-F04F-A288-41B520D88D84}"/>
              </a:ext>
            </a:extLst>
          </p:cNvPr>
          <p:cNvPicPr>
            <a:picLocks noGrp="1" noChangeAspect="1"/>
          </p:cNvPicPr>
          <p:nvPr>
            <p:ph sz="half" idx="1"/>
          </p:nvPr>
        </p:nvPicPr>
        <p:blipFill>
          <a:blip r:embed="rId3"/>
          <a:stretch>
            <a:fillRect/>
          </a:stretch>
        </p:blipFill>
        <p:spPr>
          <a:xfrm>
            <a:off x="609600" y="1843881"/>
            <a:ext cx="5384800" cy="4038600"/>
          </a:xfrm>
        </p:spPr>
      </p:pic>
      <p:pic>
        <p:nvPicPr>
          <p:cNvPr id="21" name="Content Placeholder 20">
            <a:extLst>
              <a:ext uri="{FF2B5EF4-FFF2-40B4-BE49-F238E27FC236}">
                <a16:creationId xmlns:a16="http://schemas.microsoft.com/office/drawing/2014/main" id="{FEECE389-2E4C-4A43-BD4F-41E537938938}"/>
              </a:ext>
            </a:extLst>
          </p:cNvPr>
          <p:cNvPicPr>
            <a:picLocks noGrp="1" noChangeAspect="1"/>
          </p:cNvPicPr>
          <p:nvPr>
            <p:ph sz="half" idx="2"/>
          </p:nvPr>
        </p:nvPicPr>
        <p:blipFill>
          <a:blip r:embed="rId4"/>
          <a:stretch>
            <a:fillRect/>
          </a:stretch>
        </p:blipFill>
        <p:spPr>
          <a:xfrm>
            <a:off x="6197600" y="1843881"/>
            <a:ext cx="5384800" cy="4038600"/>
          </a:xfrm>
        </p:spPr>
      </p:pic>
      <p:sp>
        <p:nvSpPr>
          <p:cNvPr id="4" name="Slide Number Placeholder 3">
            <a:extLst>
              <a:ext uri="{FF2B5EF4-FFF2-40B4-BE49-F238E27FC236}">
                <a16:creationId xmlns:a16="http://schemas.microsoft.com/office/drawing/2014/main" id="{58923D3D-2236-C246-95FD-B1BC6E42C70C}"/>
              </a:ext>
            </a:extLst>
          </p:cNvPr>
          <p:cNvSpPr>
            <a:spLocks noGrp="1"/>
          </p:cNvSpPr>
          <p:nvPr>
            <p:ph type="sldNum" sz="quarter" idx="12"/>
          </p:nvPr>
        </p:nvSpPr>
        <p:spPr/>
        <p:txBody>
          <a:bodyPr/>
          <a:lstStyle/>
          <a:p>
            <a:fld id="{393FEECB-4008-5E46-9EEC-BD7E66EAFAF0}" type="slidenum">
              <a:rPr lang="en-US" smtClean="0"/>
              <a:t>9</a:t>
            </a:fld>
            <a:endParaRPr lang="en-US"/>
          </a:p>
        </p:txBody>
      </p:sp>
      <p:sp>
        <p:nvSpPr>
          <p:cNvPr id="12" name="TextBox 11">
            <a:extLst>
              <a:ext uri="{FF2B5EF4-FFF2-40B4-BE49-F238E27FC236}">
                <a16:creationId xmlns:a16="http://schemas.microsoft.com/office/drawing/2014/main" id="{6DF633AD-CD91-6A4E-AED9-14052415C950}"/>
              </a:ext>
            </a:extLst>
          </p:cNvPr>
          <p:cNvSpPr txBox="1"/>
          <p:nvPr/>
        </p:nvSpPr>
        <p:spPr>
          <a:xfrm>
            <a:off x="4389117" y="5511075"/>
            <a:ext cx="885524" cy="338554"/>
          </a:xfrm>
          <a:prstGeom prst="rect">
            <a:avLst/>
          </a:prstGeom>
          <a:noFill/>
        </p:spPr>
        <p:txBody>
          <a:bodyPr wrap="square" rtlCol="0">
            <a:spAutoFit/>
          </a:bodyPr>
          <a:lstStyle/>
          <a:p>
            <a:r>
              <a:rPr lang="en-US" sz="1600" b="1" dirty="0"/>
              <a:t>96.6%</a:t>
            </a:r>
          </a:p>
        </p:txBody>
      </p:sp>
      <p:sp>
        <p:nvSpPr>
          <p:cNvPr id="19" name="TextBox 18">
            <a:extLst>
              <a:ext uri="{FF2B5EF4-FFF2-40B4-BE49-F238E27FC236}">
                <a16:creationId xmlns:a16="http://schemas.microsoft.com/office/drawing/2014/main" id="{3E3DCB7A-2E05-8049-A4E7-AE1E0F13178D}"/>
              </a:ext>
            </a:extLst>
          </p:cNvPr>
          <p:cNvSpPr txBox="1"/>
          <p:nvPr/>
        </p:nvSpPr>
        <p:spPr>
          <a:xfrm>
            <a:off x="1742169" y="5511075"/>
            <a:ext cx="835794" cy="338554"/>
          </a:xfrm>
          <a:prstGeom prst="rect">
            <a:avLst/>
          </a:prstGeom>
          <a:noFill/>
        </p:spPr>
        <p:txBody>
          <a:bodyPr wrap="square" rtlCol="0">
            <a:spAutoFit/>
          </a:bodyPr>
          <a:lstStyle/>
          <a:p>
            <a:r>
              <a:rPr lang="en-US" sz="1600" b="1" dirty="0"/>
              <a:t>3.4%</a:t>
            </a:r>
          </a:p>
        </p:txBody>
      </p:sp>
      <p:sp>
        <p:nvSpPr>
          <p:cNvPr id="22" name="TextBox 21">
            <a:extLst>
              <a:ext uri="{FF2B5EF4-FFF2-40B4-BE49-F238E27FC236}">
                <a16:creationId xmlns:a16="http://schemas.microsoft.com/office/drawing/2014/main" id="{C9665402-9B4B-0547-8193-12D28DDF9306}"/>
              </a:ext>
            </a:extLst>
          </p:cNvPr>
          <p:cNvSpPr txBox="1"/>
          <p:nvPr/>
        </p:nvSpPr>
        <p:spPr>
          <a:xfrm>
            <a:off x="7259856" y="5511075"/>
            <a:ext cx="885524" cy="338554"/>
          </a:xfrm>
          <a:prstGeom prst="rect">
            <a:avLst/>
          </a:prstGeom>
          <a:noFill/>
        </p:spPr>
        <p:txBody>
          <a:bodyPr wrap="square" rtlCol="0">
            <a:spAutoFit/>
          </a:bodyPr>
          <a:lstStyle/>
          <a:p>
            <a:r>
              <a:rPr lang="en-US" sz="1600" b="1" dirty="0"/>
              <a:t>100%</a:t>
            </a:r>
          </a:p>
        </p:txBody>
      </p:sp>
      <p:sp>
        <p:nvSpPr>
          <p:cNvPr id="23" name="TextBox 22">
            <a:extLst>
              <a:ext uri="{FF2B5EF4-FFF2-40B4-BE49-F238E27FC236}">
                <a16:creationId xmlns:a16="http://schemas.microsoft.com/office/drawing/2014/main" id="{D2D46830-D446-EC4E-98EB-F6F5F95C8B80}"/>
              </a:ext>
            </a:extLst>
          </p:cNvPr>
          <p:cNvSpPr txBox="1"/>
          <p:nvPr/>
        </p:nvSpPr>
        <p:spPr>
          <a:xfrm>
            <a:off x="10160000" y="5511075"/>
            <a:ext cx="448109" cy="338554"/>
          </a:xfrm>
          <a:prstGeom prst="rect">
            <a:avLst/>
          </a:prstGeom>
          <a:noFill/>
        </p:spPr>
        <p:txBody>
          <a:bodyPr wrap="square" rtlCol="0">
            <a:spAutoFit/>
          </a:bodyPr>
          <a:lstStyle/>
          <a:p>
            <a:r>
              <a:rPr lang="en-US" sz="1600" b="1" dirty="0"/>
              <a:t>0%</a:t>
            </a:r>
          </a:p>
        </p:txBody>
      </p:sp>
      <p:sp>
        <p:nvSpPr>
          <p:cNvPr id="25" name="TextBox 24">
            <a:extLst>
              <a:ext uri="{FF2B5EF4-FFF2-40B4-BE49-F238E27FC236}">
                <a16:creationId xmlns:a16="http://schemas.microsoft.com/office/drawing/2014/main" id="{E6AA2E72-017B-2C48-91D8-A450DE5CAED0}"/>
              </a:ext>
            </a:extLst>
          </p:cNvPr>
          <p:cNvSpPr txBox="1"/>
          <p:nvPr/>
        </p:nvSpPr>
        <p:spPr>
          <a:xfrm>
            <a:off x="2721553" y="1530417"/>
            <a:ext cx="1160895" cy="369332"/>
          </a:xfrm>
          <a:prstGeom prst="rect">
            <a:avLst/>
          </a:prstGeom>
          <a:noFill/>
        </p:spPr>
        <p:txBody>
          <a:bodyPr wrap="none" rtlCol="0">
            <a:spAutoFit/>
          </a:bodyPr>
          <a:lstStyle/>
          <a:p>
            <a:r>
              <a:rPr lang="en-US" b="1" dirty="0"/>
              <a:t>β  = 4.064 </a:t>
            </a:r>
          </a:p>
        </p:txBody>
      </p:sp>
      <p:sp>
        <p:nvSpPr>
          <p:cNvPr id="27" name="TextBox 26">
            <a:extLst>
              <a:ext uri="{FF2B5EF4-FFF2-40B4-BE49-F238E27FC236}">
                <a16:creationId xmlns:a16="http://schemas.microsoft.com/office/drawing/2014/main" id="{5D576272-2E72-FB47-B6D1-792159DD2EB6}"/>
              </a:ext>
            </a:extLst>
          </p:cNvPr>
          <p:cNvSpPr txBox="1"/>
          <p:nvPr/>
        </p:nvSpPr>
        <p:spPr>
          <a:xfrm>
            <a:off x="8309552" y="1530417"/>
            <a:ext cx="1231427" cy="369332"/>
          </a:xfrm>
          <a:prstGeom prst="rect">
            <a:avLst/>
          </a:prstGeom>
          <a:noFill/>
        </p:spPr>
        <p:txBody>
          <a:bodyPr wrap="none" rtlCol="0">
            <a:spAutoFit/>
          </a:bodyPr>
          <a:lstStyle/>
          <a:p>
            <a:r>
              <a:rPr lang="en-US" b="1" dirty="0"/>
              <a:t>β  = -2.608 </a:t>
            </a:r>
          </a:p>
        </p:txBody>
      </p:sp>
    </p:spTree>
    <p:extLst>
      <p:ext uri="{BB962C8B-B14F-4D97-AF65-F5344CB8AC3E}">
        <p14:creationId xmlns:p14="http://schemas.microsoft.com/office/powerpoint/2010/main" val="449177900"/>
      </p:ext>
    </p:extLst>
  </p:cSld>
  <p:clrMapOvr>
    <a:masterClrMapping/>
  </p:clrMapOvr>
</p:sld>
</file>

<file path=ppt/theme/theme1.xml><?xml version="1.0" encoding="utf-8"?>
<a:theme xmlns:a="http://schemas.openxmlformats.org/drawingml/2006/main" name="BSturm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Sturm_theme1" id="{FE9364B0-8BD4-F945-B85C-14E13C5EDDEB}" vid="{4A4E479F-7DC1-7E4B-B77E-515434DDD108}"/>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WSturm_Sandia_seminar_ver1 (Read-Only)" id="{DE4169DE-C82E-BE46-BDA2-B2523C40466E}" vid="{7F20F83F-B19F-9A40-98BB-1D3DCDB693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BSturm_theme1</Template>
  <TotalTime>3902</TotalTime>
  <Words>1447</Words>
  <Application>Microsoft Macintosh PowerPoint</Application>
  <PresentationFormat>Widescreen</PresentationFormat>
  <Paragraphs>211</Paragraphs>
  <Slides>13</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Calibri</vt:lpstr>
      <vt:lpstr>BSturm_theme1</vt:lpstr>
      <vt:lpstr>1_Custom Design</vt:lpstr>
      <vt:lpstr>The Prediction of Mushroom Edibility Using Machine Learning</vt:lpstr>
      <vt:lpstr>Hunting edible mushrooms in the wild can be an exciting and rewarding process</vt:lpstr>
      <vt:lpstr>Wouldn’t it be great if you could determine whether a mushroom you encounter in nature is poisonous or not with machine learning?</vt:lpstr>
      <vt:lpstr>Wouldn’t it be great if you could determine whether a mushroom you encounter in nature is poisonous or not with machine learning?</vt:lpstr>
      <vt:lpstr>For this project, I used the UCI Mushroom Data Set to determine if machine learning could be used to classify the edibility of mushrooms</vt:lpstr>
      <vt:lpstr>Certain features are strongly correlated with edibility</vt:lpstr>
      <vt:lpstr>Baseline model using logistic regression has near perfect accuracy</vt:lpstr>
      <vt:lpstr>Which features are most important for predicting edibility? </vt:lpstr>
      <vt:lpstr>Many mushrooms can be correctly classified just based on two features</vt:lpstr>
      <vt:lpstr>Other models resulted in perfect accuracy</vt:lpstr>
      <vt:lpstr>What would our model predict for the two mushrooms we saw at the beginning?</vt:lpstr>
      <vt:lpstr>In conclusion, we were able to predict mushroom edibility with an accuracy of 1.000</vt:lpstr>
      <vt:lpstr>Appendix: Mushroom Attribute Information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Sturm</dc:creator>
  <cp:lastModifiedBy>Benjamin Sturm</cp:lastModifiedBy>
  <cp:revision>85</cp:revision>
  <cp:lastPrinted>2018-05-16T23:58:41Z</cp:lastPrinted>
  <dcterms:created xsi:type="dcterms:W3CDTF">2018-05-13T22:42:06Z</dcterms:created>
  <dcterms:modified xsi:type="dcterms:W3CDTF">2018-05-17T00:15:05Z</dcterms:modified>
</cp:coreProperties>
</file>